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67" r:id="rId2"/>
    <p:sldMasterId id="2147483677" r:id="rId3"/>
    <p:sldMasterId id="2147483687" r:id="rId4"/>
  </p:sldMasterIdLst>
  <p:notesMasterIdLst>
    <p:notesMasterId r:id="rId14"/>
  </p:notesMasterIdLst>
  <p:handoutMasterIdLst>
    <p:handoutMasterId r:id="rId15"/>
  </p:handoutMasterIdLst>
  <p:sldIdLst>
    <p:sldId id="2052" r:id="rId5"/>
    <p:sldId id="2069" r:id="rId6"/>
    <p:sldId id="2070" r:id="rId7"/>
    <p:sldId id="2071" r:id="rId8"/>
    <p:sldId id="2064" r:id="rId9"/>
    <p:sldId id="2065" r:id="rId10"/>
    <p:sldId id="2072" r:id="rId11"/>
    <p:sldId id="2073" r:id="rId12"/>
    <p:sldId id="2068" r:id="rId13"/>
  </p:sldIdLst>
  <p:sldSz cx="9906000" cy="6858000" type="A4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000" b="1" kern="1200">
        <a:solidFill>
          <a:srgbClr val="00376E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rgbClr val="00376E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rgbClr val="00376E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rgbClr val="00376E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rgbClr val="00376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00376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00376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00376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00376E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8383004F-BB4C-8945-8583-64A9E96573D9}">
          <p14:sldIdLst>
            <p14:sldId id="2052"/>
            <p14:sldId id="2069"/>
            <p14:sldId id="2070"/>
            <p14:sldId id="2071"/>
            <p14:sldId id="2064"/>
            <p14:sldId id="2065"/>
            <p14:sldId id="2072"/>
            <p14:sldId id="2073"/>
            <p14:sldId id="20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indl, Peter" initials="M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EEEEE"/>
    <a:srgbClr val="D9D9D9"/>
    <a:srgbClr val="00243F"/>
    <a:srgbClr val="004C8F"/>
    <a:srgbClr val="228BCE"/>
    <a:srgbClr val="AB0F17"/>
    <a:srgbClr val="F04E23"/>
    <a:srgbClr val="F78B1F"/>
    <a:srgbClr val="FFD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8528" autoAdjust="0"/>
  </p:normalViewPr>
  <p:slideViewPr>
    <p:cSldViewPr snapToGrid="0">
      <p:cViewPr>
        <p:scale>
          <a:sx n="110" d="100"/>
          <a:sy n="110" d="100"/>
        </p:scale>
        <p:origin x="-1626" y="-54"/>
      </p:cViewPr>
      <p:guideLst>
        <p:guide orient="horz" pos="277"/>
        <p:guide orient="horz" pos="1578"/>
        <p:guide orient="horz" pos="3934"/>
        <p:guide orient="horz" pos="3480"/>
        <p:guide orient="horz" pos="2810"/>
        <p:guide orient="horz" pos="2751"/>
        <p:guide orient="horz" pos="4201"/>
        <p:guide orient="horz" pos="1827"/>
        <p:guide orient="horz" pos="3714"/>
        <p:guide orient="horz" pos="1383"/>
        <p:guide orient="horz" pos="1314"/>
        <p:guide orient="horz" pos="1224"/>
        <p:guide orient="horz" pos="1619"/>
        <p:guide orient="horz" pos="1081"/>
        <p:guide pos="1606"/>
        <p:guide pos="4633"/>
        <p:guide pos="2790"/>
        <p:guide pos="6102"/>
        <p:guide pos="700"/>
        <p:guide pos="2376"/>
        <p:guide pos="3627"/>
        <p:guide pos="3002"/>
        <p:guide pos="4194"/>
        <p:guide pos="2036"/>
        <p:guide pos="159"/>
        <p:guide pos="5244"/>
        <p:guide pos="1340"/>
        <p:guide pos="6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0"/>
    </p:cViewPr>
  </p:sorterViewPr>
  <p:notesViewPr>
    <p:cSldViewPr snapToGrid="0">
      <p:cViewPr varScale="1">
        <p:scale>
          <a:sx n="78" d="100"/>
          <a:sy n="78" d="100"/>
        </p:scale>
        <p:origin x="-4008" y="-102"/>
      </p:cViewPr>
      <p:guideLst>
        <p:guide orient="horz" pos="3222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-werkblad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669160245827"/>
          <c:y val="3.229519927818051E-2"/>
          <c:w val="0.553596958374038"/>
          <c:h val="0.81074358573289795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Feste Laufzeiten</c:v>
                </c:pt>
              </c:strCache>
            </c:strRef>
          </c:tx>
          <c:spPr>
            <a:solidFill>
              <a:srgbClr val="00243F"/>
            </a:solidFill>
            <a:ln>
              <a:noFill/>
            </a:ln>
          </c:spPr>
          <c:invertIfNegative val="0"/>
          <c:dLbls>
            <c:dLbl>
              <c:idx val="8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de-DE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Gesamt</c:v>
                </c:pt>
                <c:pt idx="1">
                  <c:v>Bis 30 Jahre</c:v>
                </c:pt>
                <c:pt idx="2">
                  <c:v>31-50 Jahre</c:v>
                </c:pt>
                <c:pt idx="3">
                  <c:v>Über 50 Jahre</c:v>
                </c:pt>
                <c:pt idx="4">
                  <c:v>Neuwagen</c:v>
                </c:pt>
                <c:pt idx="5">
                  <c:v>Gebrauchtwagen</c:v>
                </c:pt>
              </c:strCache>
            </c:strRef>
          </c:cat>
          <c:val>
            <c:numRef>
              <c:f>Tabelle1!$B$2:$B$7</c:f>
              <c:numCache>
                <c:formatCode>General</c:formatCode>
                <c:ptCount val="6"/>
                <c:pt idx="0">
                  <c:v>35.299999999999997</c:v>
                </c:pt>
                <c:pt idx="1">
                  <c:v>31.5</c:v>
                </c:pt>
                <c:pt idx="2">
                  <c:v>37.1</c:v>
                </c:pt>
                <c:pt idx="3">
                  <c:v>37.5</c:v>
                </c:pt>
                <c:pt idx="4">
                  <c:v>40.4</c:v>
                </c:pt>
                <c:pt idx="5">
                  <c:v>29.9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Flexible Laufzeiten</c:v>
                </c:pt>
              </c:strCache>
            </c:strRef>
          </c:tx>
          <c:spPr>
            <a:solidFill>
              <a:srgbClr val="228BCE"/>
            </a:solidFill>
            <a:ln>
              <a:noFill/>
            </a:ln>
          </c:spPr>
          <c:invertIfNegative val="0"/>
          <c:dLbls>
            <c:dLbl>
              <c:idx val="8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de-DE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Gesamt</c:v>
                </c:pt>
                <c:pt idx="1">
                  <c:v>Bis 30 Jahre</c:v>
                </c:pt>
                <c:pt idx="2">
                  <c:v>31-50 Jahre</c:v>
                </c:pt>
                <c:pt idx="3">
                  <c:v>Über 50 Jahre</c:v>
                </c:pt>
                <c:pt idx="4">
                  <c:v>Neuwagen</c:v>
                </c:pt>
                <c:pt idx="5">
                  <c:v>Gebrauchtwagen</c:v>
                </c:pt>
              </c:strCache>
            </c:strRef>
          </c:cat>
          <c:val>
            <c:numRef>
              <c:f>Tabelle1!$C$2:$C$7</c:f>
              <c:numCache>
                <c:formatCode>General</c:formatCode>
                <c:ptCount val="6"/>
                <c:pt idx="0">
                  <c:v>41.2</c:v>
                </c:pt>
                <c:pt idx="1">
                  <c:v>52.2</c:v>
                </c:pt>
                <c:pt idx="2">
                  <c:v>36.5</c:v>
                </c:pt>
                <c:pt idx="3">
                  <c:v>34.700000000000003</c:v>
                </c:pt>
                <c:pt idx="4">
                  <c:v>36.9</c:v>
                </c:pt>
                <c:pt idx="5">
                  <c:v>45.7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Weiß nicht</c:v>
                </c:pt>
              </c:strCache>
            </c:strRef>
          </c:tx>
          <c:spPr>
            <a:solidFill>
              <a:srgbClr val="7F7F7F"/>
            </a:solidFill>
            <a:ln>
              <a:noFill/>
            </a:ln>
          </c:spPr>
          <c:invertIfNegative val="0"/>
          <c:dLbls>
            <c:dLbl>
              <c:idx val="8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numFmt formatCode="#,##0.0" sourceLinked="0"/>
              <c:spPr/>
              <c:txPr>
                <a:bodyPr/>
                <a:lstStyle/>
                <a:p>
                  <a:pPr algn="ctr">
                    <a:defRPr lang="de-DE" sz="12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nl-N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 algn="ctr">
                  <a:defRPr lang="de-DE"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nl-N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Tabelle1!$A$2:$A$7</c:f>
              <c:strCache>
                <c:ptCount val="6"/>
                <c:pt idx="0">
                  <c:v>Gesamt</c:v>
                </c:pt>
                <c:pt idx="1">
                  <c:v>Bis 30 Jahre</c:v>
                </c:pt>
                <c:pt idx="2">
                  <c:v>31-50 Jahre</c:v>
                </c:pt>
                <c:pt idx="3">
                  <c:v>Über 50 Jahre</c:v>
                </c:pt>
                <c:pt idx="4">
                  <c:v>Neuwagen</c:v>
                </c:pt>
                <c:pt idx="5">
                  <c:v>Gebrauchtwagen</c:v>
                </c:pt>
              </c:strCache>
            </c:strRef>
          </c:cat>
          <c:val>
            <c:numRef>
              <c:f>Tabelle1!$D$2:$D$7</c:f>
              <c:numCache>
                <c:formatCode>General</c:formatCode>
                <c:ptCount val="6"/>
                <c:pt idx="0">
                  <c:v>23.5</c:v>
                </c:pt>
                <c:pt idx="1">
                  <c:v>16.3</c:v>
                </c:pt>
                <c:pt idx="2">
                  <c:v>26.4</c:v>
                </c:pt>
                <c:pt idx="3">
                  <c:v>27.8</c:v>
                </c:pt>
                <c:pt idx="4">
                  <c:v>22.7</c:v>
                </c:pt>
                <c:pt idx="5">
                  <c:v>24.4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30"/>
        <c:overlap val="100"/>
        <c:axId val="23054592"/>
        <c:axId val="23064576"/>
      </c:barChart>
      <c:catAx>
        <c:axId val="23054592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i="0" cap="none" baseline="0">
                <a:latin typeface="Arial"/>
                <a:cs typeface="Arial"/>
              </a:defRPr>
            </a:pPr>
            <a:endParaRPr lang="nl-NL"/>
          </a:p>
        </c:txPr>
        <c:crossAx val="23064576"/>
        <c:crosses val="autoZero"/>
        <c:auto val="1"/>
        <c:lblAlgn val="ctr"/>
        <c:lblOffset val="0"/>
        <c:noMultiLvlLbl val="0"/>
      </c:catAx>
      <c:valAx>
        <c:axId val="23064576"/>
        <c:scaling>
          <c:orientation val="minMax"/>
          <c:max val="1"/>
          <c:min val="0"/>
        </c:scaling>
        <c:delete val="1"/>
        <c:axPos val="b"/>
        <c:numFmt formatCode="0%" sourceLinked="1"/>
        <c:majorTickMark val="out"/>
        <c:minorTickMark val="none"/>
        <c:tickLblPos val="none"/>
        <c:crossAx val="23054592"/>
        <c:crosses val="max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33116824014721608"/>
          <c:y val="0.87384759703924408"/>
          <c:w val="0.54685555190923096"/>
          <c:h val="4.7666894117657108E-2"/>
        </c:manualLayout>
      </c:layout>
      <c:overlay val="0"/>
      <c:txPr>
        <a:bodyPr/>
        <a:lstStyle/>
        <a:p>
          <a:pPr>
            <a:defRPr sz="1050"/>
          </a:pPr>
          <a:endParaRPr lang="nl-N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3326438081867998"/>
          <c:y val="1.47090773274982E-2"/>
          <c:w val="0.56509120989592598"/>
          <c:h val="0.8258198902975569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Top Box</c:v>
                </c:pt>
              </c:strCache>
            </c:strRef>
          </c:tx>
          <c:spPr>
            <a:solidFill>
              <a:srgbClr val="228BCE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243F"/>
              </a:solidFill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numFmt formatCode="#,##0.0" sourceLinked="0"/>
            <c:txPr>
              <a:bodyPr/>
              <a:lstStyle/>
              <a:p>
                <a:pPr>
                  <a:defRPr sz="1200" b="0"/>
                </a:pPr>
                <a:endParaRPr lang="nl-N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Tabelle1!$A$2:$A$9</c:f>
              <c:strCache>
                <c:ptCount val="8"/>
                <c:pt idx="0">
                  <c:v>Gesamt</c:v>
                </c:pt>
                <c:pt idx="1">
                  <c:v>Bis 30 Jahre</c:v>
                </c:pt>
                <c:pt idx="2">
                  <c:v>31-50 Jahre</c:v>
                </c:pt>
                <c:pt idx="3">
                  <c:v>Über 50 Jahre</c:v>
                </c:pt>
                <c:pt idx="4">
                  <c:v>Weiblich</c:v>
                </c:pt>
                <c:pt idx="5">
                  <c:v>Männlich</c:v>
                </c:pt>
                <c:pt idx="6">
                  <c:v>Neuwagen</c:v>
                </c:pt>
                <c:pt idx="7">
                  <c:v>Gebrauchtwagen</c:v>
                </c:pt>
              </c:strCache>
            </c:strRef>
          </c:cat>
          <c:val>
            <c:numRef>
              <c:f>Tabelle1!$B$2:$B$9</c:f>
              <c:numCache>
                <c:formatCode>General</c:formatCode>
                <c:ptCount val="8"/>
                <c:pt idx="0">
                  <c:v>58</c:v>
                </c:pt>
                <c:pt idx="1">
                  <c:v>64.699999999999989</c:v>
                </c:pt>
                <c:pt idx="2">
                  <c:v>56.2</c:v>
                </c:pt>
                <c:pt idx="3">
                  <c:v>53</c:v>
                </c:pt>
                <c:pt idx="4">
                  <c:v>64.7</c:v>
                </c:pt>
                <c:pt idx="5">
                  <c:v>55.900000000000006</c:v>
                </c:pt>
                <c:pt idx="6" formatCode="0.0">
                  <c:v>55.5</c:v>
                </c:pt>
                <c:pt idx="7" formatCode="0.0">
                  <c:v>60.6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0"/>
        <c:axId val="23403136"/>
        <c:axId val="23410560"/>
      </c:barChart>
      <c:catAx>
        <c:axId val="23403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 algn="r">
              <a:defRPr sz="1200" i="0" cap="none" baseline="0">
                <a:latin typeface="Arial"/>
                <a:cs typeface="Arial"/>
              </a:defRPr>
            </a:pPr>
            <a:endParaRPr lang="nl-NL"/>
          </a:p>
        </c:txPr>
        <c:crossAx val="23410560"/>
        <c:crosses val="autoZero"/>
        <c:auto val="1"/>
        <c:lblAlgn val="ctr"/>
        <c:lblOffset val="0"/>
        <c:noMultiLvlLbl val="0"/>
      </c:catAx>
      <c:valAx>
        <c:axId val="23410560"/>
        <c:scaling>
          <c:orientation val="minMax"/>
          <c:max val="150"/>
          <c:min val="0"/>
        </c:scaling>
        <c:delete val="1"/>
        <c:axPos val="b"/>
        <c:numFmt formatCode="0" sourceLinked="0"/>
        <c:majorTickMark val="out"/>
        <c:minorTickMark val="none"/>
        <c:tickLblPos val="nextTo"/>
        <c:crossAx val="23403136"/>
        <c:crosses val="max"/>
        <c:crossBetween val="between"/>
        <c:majorUnit val="2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5"/>
            <a:ext cx="3073821" cy="51230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t" anchorCtr="0" compatLnSpc="1">
            <a:prstTxWarp prst="textNoShape">
              <a:avLst/>
            </a:prstTxWarp>
          </a:bodyPr>
          <a:lstStyle>
            <a:lvl1pPr algn="l" defTabSz="9595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479" y="5"/>
            <a:ext cx="3073821" cy="51230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t" anchorCtr="0" compatLnSpc="1">
            <a:prstTxWarp prst="textNoShape">
              <a:avLst/>
            </a:prstTxWarp>
          </a:bodyPr>
          <a:lstStyle>
            <a:lvl1pPr algn="r" defTabSz="9595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722312"/>
            <a:ext cx="3073821" cy="51230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b" anchorCtr="0" compatLnSpc="1">
            <a:prstTxWarp prst="textNoShape">
              <a:avLst/>
            </a:prstTxWarp>
          </a:bodyPr>
          <a:lstStyle>
            <a:lvl1pPr algn="l" defTabSz="9595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479" y="9722312"/>
            <a:ext cx="3073821" cy="51230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b" anchorCtr="0" compatLnSpc="1">
            <a:prstTxWarp prst="textNoShape">
              <a:avLst/>
            </a:prstTxWarp>
          </a:bodyPr>
          <a:lstStyle>
            <a:lvl1pPr algn="r" defTabSz="959536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6EF965C6-A2BF-41CC-BEAE-A88E8E1715B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899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9"/>
            <a:ext cx="3047294" cy="47629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t" anchorCtr="0" compatLnSpc="1">
            <a:prstTxWarp prst="textNoShape">
              <a:avLst/>
            </a:prstTxWarp>
          </a:bodyPr>
          <a:lstStyle>
            <a:lvl1pPr algn="l" defTabSz="959536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560" y="9"/>
            <a:ext cx="3047294" cy="476296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t" anchorCtr="0" compatLnSpc="1">
            <a:prstTxWarp prst="textNoShape">
              <a:avLst/>
            </a:prstTxWarp>
          </a:bodyPr>
          <a:lstStyle>
            <a:lvl1pPr algn="r" defTabSz="959536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28675" y="792163"/>
            <a:ext cx="5480050" cy="3794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9955" y="4898802"/>
            <a:ext cx="5217538" cy="4584542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Formate des Vorlagentextes zu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677"/>
            <a:ext cx="3047294" cy="4746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b" anchorCtr="0" compatLnSpc="1">
            <a:prstTxWarp prst="textNoShape">
              <a:avLst/>
            </a:prstTxWarp>
          </a:bodyPr>
          <a:lstStyle>
            <a:lvl1pPr algn="l" defTabSz="959536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560" y="9720677"/>
            <a:ext cx="3047294" cy="47465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5917" tIns="47959" rIns="95917" bIns="47959" numCol="1" anchor="b" anchorCtr="0" compatLnSpc="1">
            <a:prstTxWarp prst="textNoShape">
              <a:avLst/>
            </a:prstTxWarp>
          </a:bodyPr>
          <a:lstStyle>
            <a:lvl1pPr algn="r" defTabSz="959536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882542F-8DDE-49AA-918D-EA6AA747CD0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8294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16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166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20" indent="-171420">
              <a:buFont typeface="Wingdings" pitchFamily="2" charset="2"/>
              <a:buChar char="ö"/>
            </a:pPr>
            <a:endParaRPr lang="de-DE" b="1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243"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82542F-8DDE-49AA-918D-EA6AA747CD04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523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7E84B-D8EC-4D36-B3F9-C21542426646}" type="slidenum">
              <a:rPr lang="de-DE" smtClean="0">
                <a:solidFill>
                  <a:prstClr val="black"/>
                </a:solidFill>
              </a:rPr>
              <a:pPr/>
              <a:t>7</a:t>
            </a:fld>
            <a:endParaRPr lang="de-DE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45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5461" y="4254500"/>
            <a:ext cx="8915082" cy="444500"/>
          </a:xfrm>
        </p:spPr>
        <p:txBody>
          <a:bodyPr/>
          <a:lstStyle>
            <a:lvl1pPr>
              <a:defRPr i="1" cap="all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95461" y="5054600"/>
            <a:ext cx="8915082" cy="15621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7F7F7F"/>
                </a:solidFill>
              </a:defRPr>
            </a:lvl1pPr>
            <a:lvl2pPr>
              <a:defRPr sz="1600">
                <a:solidFill>
                  <a:srgbClr val="7F7F7F"/>
                </a:solidFill>
              </a:defRPr>
            </a:lvl2pPr>
            <a:lvl3pPr>
              <a:defRPr sz="16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14578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495460" y="4254500"/>
            <a:ext cx="8915082" cy="444500"/>
          </a:xfrm>
        </p:spPr>
        <p:txBody>
          <a:bodyPr/>
          <a:lstStyle>
            <a:lvl1pPr>
              <a:defRPr i="1" cap="all"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>
          <a:xfrm>
            <a:off x="495460" y="5054600"/>
            <a:ext cx="8915082" cy="1562100"/>
          </a:xfrm>
        </p:spPr>
        <p:txBody>
          <a:bodyPr>
            <a:normAutofit/>
          </a:bodyPr>
          <a:lstStyle>
            <a:lvl1pPr>
              <a:defRPr sz="1600">
                <a:solidFill>
                  <a:srgbClr val="7F7F7F"/>
                </a:solidFill>
              </a:defRPr>
            </a:lvl1pPr>
            <a:lvl2pPr>
              <a:defRPr sz="1600">
                <a:solidFill>
                  <a:srgbClr val="7F7F7F"/>
                </a:solidFill>
              </a:defRPr>
            </a:lvl2pPr>
            <a:lvl3pPr>
              <a:defRPr sz="1600">
                <a:solidFill>
                  <a:srgbClr val="7F7F7F"/>
                </a:solidFill>
              </a:defRPr>
            </a:lvl3pPr>
            <a:lvl4pPr>
              <a:defRPr sz="1600">
                <a:solidFill>
                  <a:srgbClr val="7F7F7F"/>
                </a:solidFill>
              </a:defRPr>
            </a:lvl4pPr>
            <a:lvl5pPr>
              <a:defRPr sz="1600">
                <a:solidFill>
                  <a:srgbClr val="7F7F7F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83141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219" y="1476376"/>
            <a:ext cx="9434521" cy="4456114"/>
          </a:xfrm>
        </p:spPr>
        <p:txBody>
          <a:bodyPr lIns="0" tIns="0" rIns="0" bIns="0"/>
          <a:lstStyle>
            <a:lvl1pPr>
              <a:defRPr sz="2000" b="0" i="0" cap="none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1378" y="809628"/>
            <a:ext cx="9434363" cy="257175"/>
          </a:xfrm>
        </p:spPr>
        <p:txBody>
          <a:bodyPr lIns="0" tIns="0" rIns="0" bIns="0" anchor="ctr">
            <a:normAutofit/>
          </a:bodyPr>
          <a:lstStyle>
            <a:lvl1pPr>
              <a:defRPr sz="1400" b="1" i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Fragenkurzform bearbeiten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41378" y="1066802"/>
            <a:ext cx="9434363" cy="257175"/>
          </a:xfrm>
        </p:spPr>
        <p:txBody>
          <a:bodyPr lIns="0" tIns="0" rIns="0" bIns="0" anchor="t">
            <a:noAutofit/>
          </a:bodyPr>
          <a:lstStyle>
            <a:lvl1pPr marL="447675" indent="-447675">
              <a:spcBef>
                <a:spcPts val="0"/>
              </a:spcBef>
              <a:defRPr sz="1000" b="0" i="0" cap="none">
                <a:solidFill>
                  <a:srgbClr val="7F7F7F"/>
                </a:solidFill>
              </a:defRPr>
            </a:lvl1pPr>
          </a:lstStyle>
          <a:p>
            <a:pPr lvl="0"/>
            <a:r>
              <a:rPr lang="de-DE" dirty="0" smtClean="0"/>
              <a:t>Originalfrage bearbeiten</a:t>
            </a:r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865761" y="6290812"/>
            <a:ext cx="2707555" cy="443804"/>
          </a:xfrm>
        </p:spPr>
        <p:txBody>
          <a:bodyPr anchor="b">
            <a:noAutofit/>
          </a:bodyPr>
          <a:lstStyle>
            <a:lvl1pPr>
              <a:defRPr sz="1000" b="0" i="0">
                <a:solidFill>
                  <a:srgbClr val="7F7F7F"/>
                </a:solidFill>
              </a:defRPr>
            </a:lvl1pPr>
            <a:lvl2pPr>
              <a:defRPr sz="1000" b="0" i="0">
                <a:solidFill>
                  <a:srgbClr val="7F7F7F"/>
                </a:solidFill>
              </a:defRPr>
            </a:lvl2pPr>
            <a:lvl3pPr>
              <a:defRPr sz="1000" b="0" i="0">
                <a:solidFill>
                  <a:srgbClr val="7F7F7F"/>
                </a:solidFill>
              </a:defRPr>
            </a:lvl3pPr>
            <a:lvl4pPr>
              <a:defRPr sz="1000" b="0" i="0">
                <a:solidFill>
                  <a:srgbClr val="7F7F7F"/>
                </a:solidFill>
              </a:defRPr>
            </a:lvl4pPr>
            <a:lvl5pPr>
              <a:defRPr sz="1000" b="0" i="0">
                <a:solidFill>
                  <a:srgbClr val="7F7F7F"/>
                </a:solidFill>
              </a:defRPr>
            </a:lvl5pPr>
          </a:lstStyle>
          <a:p>
            <a:r>
              <a:rPr lang="de-DE" dirty="0" smtClean="0"/>
              <a:t>Basis: N = 1.002</a:t>
            </a:r>
            <a:endParaRPr lang="de-DE" dirty="0"/>
          </a:p>
        </p:txBody>
      </p:sp>
      <p:sp>
        <p:nvSpPr>
          <p:cNvPr id="36" name="Titelplatzhalter 16"/>
          <p:cNvSpPr>
            <a:spLocks noGrp="1"/>
          </p:cNvSpPr>
          <p:nvPr>
            <p:ph type="title"/>
          </p:nvPr>
        </p:nvSpPr>
        <p:spPr>
          <a:xfrm>
            <a:off x="241218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95447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220" y="1476376"/>
            <a:ext cx="9434521" cy="4456114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 b="0" i="0" cap="none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1379" y="809629"/>
            <a:ext cx="9434363" cy="257175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>
              <a:defRPr sz="1400" b="1" i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Fragenkurzform bearbeiten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41379" y="1066804"/>
            <a:ext cx="9434363" cy="257175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marL="447675" indent="-447675">
              <a:spcBef>
                <a:spcPts val="0"/>
              </a:spcBef>
              <a:defRPr sz="1000" b="0" i="0" cap="none">
                <a:solidFill>
                  <a:srgbClr val="7F7F7F"/>
                </a:solidFill>
              </a:defRPr>
            </a:lvl1pPr>
          </a:lstStyle>
          <a:p>
            <a:pPr lvl="0"/>
            <a:r>
              <a:rPr lang="de-DE" dirty="0" smtClean="0"/>
              <a:t>Originalfrage bearbeiten</a:t>
            </a:r>
          </a:p>
        </p:txBody>
      </p:sp>
      <p:sp>
        <p:nvSpPr>
          <p:cNvPr id="24" name="Textfeld 23"/>
          <p:cNvSpPr txBox="1"/>
          <p:nvPr userDrawn="1"/>
        </p:nvSpPr>
        <p:spPr>
          <a:xfrm>
            <a:off x="9169167" y="6488165"/>
            <a:ext cx="6004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fld id="{EB9CFEAD-AB4D-5242-B9C2-B0375DA1868F}" type="slidenum">
              <a:rPr sz="1000" b="0" smtClean="0">
                <a:solidFill>
                  <a:srgbClr val="7F7F7F"/>
                </a:solidFill>
                <a:latin typeface="Arial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400" b="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36" name="Titelplatzhalter 16"/>
          <p:cNvSpPr>
            <a:spLocks noGrp="1"/>
          </p:cNvSpPr>
          <p:nvPr>
            <p:ph type="title"/>
          </p:nvPr>
        </p:nvSpPr>
        <p:spPr>
          <a:xfrm>
            <a:off x="241219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649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/>
          <p:cNvSpPr txBox="1"/>
          <p:nvPr userDrawn="1"/>
        </p:nvSpPr>
        <p:spPr>
          <a:xfrm>
            <a:off x="7880072" y="6488165"/>
            <a:ext cx="188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fld id="{EB9CFEAD-AB4D-5242-B9C2-B0375DA1868F}" type="slidenum">
              <a:rPr sz="1000" b="0" smtClean="0">
                <a:solidFill>
                  <a:srgbClr val="7F7F7F"/>
                </a:solidFill>
                <a:latin typeface="Arial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400" b="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36" name="Titelplatzhalter 16"/>
          <p:cNvSpPr>
            <a:spLocks noGrp="1"/>
          </p:cNvSpPr>
          <p:nvPr>
            <p:ph type="title"/>
          </p:nvPr>
        </p:nvSpPr>
        <p:spPr>
          <a:xfrm>
            <a:off x="241219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0306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219" y="1476376"/>
            <a:ext cx="9434521" cy="4456114"/>
          </a:xfrm>
        </p:spPr>
        <p:txBody>
          <a:bodyPr lIns="0" tIns="0" rIns="0" bIns="0"/>
          <a:lstStyle>
            <a:lvl1pPr>
              <a:defRPr sz="2000" b="0" i="0" cap="none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1378" y="809628"/>
            <a:ext cx="9434363" cy="257175"/>
          </a:xfrm>
        </p:spPr>
        <p:txBody>
          <a:bodyPr lIns="0" tIns="0" rIns="0" bIns="0" anchor="ctr">
            <a:normAutofit/>
          </a:bodyPr>
          <a:lstStyle>
            <a:lvl1pPr>
              <a:defRPr sz="1400" b="1" i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Fragenkurzform bearbeiten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41378" y="1066802"/>
            <a:ext cx="9434363" cy="257175"/>
          </a:xfrm>
        </p:spPr>
        <p:txBody>
          <a:bodyPr lIns="0" tIns="0" rIns="0" bIns="0" anchor="t">
            <a:noAutofit/>
          </a:bodyPr>
          <a:lstStyle>
            <a:lvl1pPr marL="447675" indent="-447675">
              <a:spcBef>
                <a:spcPts val="0"/>
              </a:spcBef>
              <a:defRPr sz="1000" b="0" i="0" cap="none">
                <a:solidFill>
                  <a:srgbClr val="7F7F7F"/>
                </a:solidFill>
              </a:defRPr>
            </a:lvl1pPr>
          </a:lstStyle>
          <a:p>
            <a:pPr lvl="0"/>
            <a:r>
              <a:rPr lang="de-DE" dirty="0" smtClean="0"/>
              <a:t>Originalfrage bearbeiten</a:t>
            </a:r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865761" y="6290812"/>
            <a:ext cx="2707555" cy="443804"/>
          </a:xfrm>
        </p:spPr>
        <p:txBody>
          <a:bodyPr anchor="b">
            <a:noAutofit/>
          </a:bodyPr>
          <a:lstStyle>
            <a:lvl1pPr>
              <a:defRPr sz="1000" b="0" i="0">
                <a:solidFill>
                  <a:srgbClr val="7F7F7F"/>
                </a:solidFill>
              </a:defRPr>
            </a:lvl1pPr>
            <a:lvl2pPr>
              <a:defRPr sz="1000" b="0" i="0">
                <a:solidFill>
                  <a:srgbClr val="7F7F7F"/>
                </a:solidFill>
              </a:defRPr>
            </a:lvl2pPr>
            <a:lvl3pPr>
              <a:defRPr sz="1000" b="0" i="0">
                <a:solidFill>
                  <a:srgbClr val="7F7F7F"/>
                </a:solidFill>
              </a:defRPr>
            </a:lvl3pPr>
            <a:lvl4pPr>
              <a:defRPr sz="1000" b="0" i="0">
                <a:solidFill>
                  <a:srgbClr val="7F7F7F"/>
                </a:solidFill>
              </a:defRPr>
            </a:lvl4pPr>
            <a:lvl5pPr>
              <a:defRPr sz="1000" b="0" i="0">
                <a:solidFill>
                  <a:srgbClr val="7F7F7F"/>
                </a:solidFill>
              </a:defRPr>
            </a:lvl5pPr>
          </a:lstStyle>
          <a:p>
            <a:r>
              <a:rPr lang="de-DE" dirty="0" smtClean="0"/>
              <a:t>Basis: N = 1.002</a:t>
            </a:r>
            <a:endParaRPr lang="de-DE" dirty="0"/>
          </a:p>
        </p:txBody>
      </p:sp>
      <p:sp>
        <p:nvSpPr>
          <p:cNvPr id="36" name="Titelplatzhalter 16"/>
          <p:cNvSpPr>
            <a:spLocks noGrp="1"/>
          </p:cNvSpPr>
          <p:nvPr>
            <p:ph type="title"/>
          </p:nvPr>
        </p:nvSpPr>
        <p:spPr>
          <a:xfrm>
            <a:off x="241218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00657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41219" y="1476376"/>
            <a:ext cx="9434521" cy="4456114"/>
          </a:xfrm>
        </p:spPr>
        <p:txBody>
          <a:bodyPr lIns="0" tIns="0" rIns="0" bIns="0"/>
          <a:lstStyle>
            <a:lvl1pPr>
              <a:defRPr sz="2000" b="0" i="0" cap="none">
                <a:solidFill>
                  <a:schemeClr val="tx1"/>
                </a:solidFill>
              </a:defRPr>
            </a:lvl1pPr>
            <a:lvl2pPr>
              <a:defRPr sz="2000"/>
            </a:lvl2pPr>
            <a:lvl3pPr>
              <a:defRPr sz="2000"/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1378" y="809628"/>
            <a:ext cx="9434363" cy="257175"/>
          </a:xfrm>
        </p:spPr>
        <p:txBody>
          <a:bodyPr lIns="0" tIns="0" rIns="0" bIns="0" anchor="ctr">
            <a:normAutofit/>
          </a:bodyPr>
          <a:lstStyle>
            <a:lvl1pPr>
              <a:defRPr sz="1400" b="1" i="0" cap="none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 smtClean="0"/>
              <a:t>Fragenkurzform bearbeiten</a:t>
            </a:r>
            <a:endParaRPr lang="de-DE" dirty="0"/>
          </a:p>
        </p:txBody>
      </p:sp>
      <p:sp>
        <p:nvSpPr>
          <p:cNvPr id="14" name="Textplatzhalt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241378" y="1066802"/>
            <a:ext cx="9434363" cy="257175"/>
          </a:xfrm>
        </p:spPr>
        <p:txBody>
          <a:bodyPr lIns="0" tIns="0" rIns="0" bIns="0" anchor="t">
            <a:noAutofit/>
          </a:bodyPr>
          <a:lstStyle>
            <a:lvl1pPr marL="447675" indent="-447675">
              <a:spcBef>
                <a:spcPts val="0"/>
              </a:spcBef>
              <a:defRPr sz="1000" b="0" i="0" cap="none">
                <a:solidFill>
                  <a:srgbClr val="7F7F7F"/>
                </a:solidFill>
              </a:defRPr>
            </a:lvl1pPr>
          </a:lstStyle>
          <a:p>
            <a:pPr lvl="0"/>
            <a:r>
              <a:rPr lang="de-DE" dirty="0" smtClean="0"/>
              <a:t>Originalfrage bearbeiten</a:t>
            </a:r>
          </a:p>
        </p:txBody>
      </p:sp>
      <p:sp>
        <p:nvSpPr>
          <p:cNvPr id="21" name="Textplatzhalt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865761" y="6290812"/>
            <a:ext cx="2707555" cy="443804"/>
          </a:xfrm>
        </p:spPr>
        <p:txBody>
          <a:bodyPr anchor="b">
            <a:noAutofit/>
          </a:bodyPr>
          <a:lstStyle>
            <a:lvl1pPr>
              <a:defRPr sz="1000" b="0" i="0">
                <a:solidFill>
                  <a:srgbClr val="7F7F7F"/>
                </a:solidFill>
              </a:defRPr>
            </a:lvl1pPr>
            <a:lvl2pPr>
              <a:defRPr sz="1000" b="0" i="0">
                <a:solidFill>
                  <a:srgbClr val="7F7F7F"/>
                </a:solidFill>
              </a:defRPr>
            </a:lvl2pPr>
            <a:lvl3pPr>
              <a:defRPr sz="1000" b="0" i="0">
                <a:solidFill>
                  <a:srgbClr val="7F7F7F"/>
                </a:solidFill>
              </a:defRPr>
            </a:lvl3pPr>
            <a:lvl4pPr>
              <a:defRPr sz="1000" b="0" i="0">
                <a:solidFill>
                  <a:srgbClr val="7F7F7F"/>
                </a:solidFill>
              </a:defRPr>
            </a:lvl4pPr>
            <a:lvl5pPr>
              <a:defRPr sz="1000" b="0" i="0">
                <a:solidFill>
                  <a:srgbClr val="7F7F7F"/>
                </a:solidFill>
              </a:defRPr>
            </a:lvl5pPr>
          </a:lstStyle>
          <a:p>
            <a:r>
              <a:rPr lang="de-DE" dirty="0" smtClean="0"/>
              <a:t>Basis: N = 1.002</a:t>
            </a:r>
            <a:endParaRPr lang="de-DE" dirty="0"/>
          </a:p>
        </p:txBody>
      </p:sp>
      <p:sp>
        <p:nvSpPr>
          <p:cNvPr id="36" name="Titelplatzhalter 16"/>
          <p:cNvSpPr>
            <a:spLocks noGrp="1"/>
          </p:cNvSpPr>
          <p:nvPr>
            <p:ph type="title"/>
          </p:nvPr>
        </p:nvSpPr>
        <p:spPr>
          <a:xfrm>
            <a:off x="241218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0434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 descr="powerpoint_hintergrund_schlussfoli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" y="1099"/>
            <a:ext cx="9906000" cy="685580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461" y="3619500"/>
            <a:ext cx="8915082" cy="469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461" y="4182268"/>
            <a:ext cx="89150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6863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200" b="1" i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powerpoint_hintergrund_schlussfoli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1099"/>
            <a:ext cx="9906000" cy="6855802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460" y="3619500"/>
            <a:ext cx="8915082" cy="469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460" y="4182268"/>
            <a:ext cx="891508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418365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2200" b="1" i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5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bg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1218" y="1028701"/>
            <a:ext cx="9398214" cy="4894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 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 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7" name="Titelplatzhalter 16"/>
          <p:cNvSpPr>
            <a:spLocks noGrp="1"/>
          </p:cNvSpPr>
          <p:nvPr>
            <p:ph type="title"/>
          </p:nvPr>
        </p:nvSpPr>
        <p:spPr>
          <a:xfrm>
            <a:off x="241218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7880071" y="6488163"/>
            <a:ext cx="188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fld id="{EB9CFEAD-AB4D-5242-B9C2-B0375DA1868F}" type="slidenum">
              <a:rPr sz="1000" b="0" smtClean="0">
                <a:solidFill>
                  <a:srgbClr val="7F7F7F"/>
                </a:solidFill>
                <a:latin typeface="Arial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400" b="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7" name="Textfeld 6"/>
          <p:cNvSpPr txBox="1"/>
          <p:nvPr userDrawn="1"/>
        </p:nvSpPr>
        <p:spPr>
          <a:xfrm>
            <a:off x="148938" y="6491996"/>
            <a:ext cx="4565566" cy="246221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000" b="0" dirty="0" smtClean="0">
                <a:solidFill>
                  <a:srgbClr val="7F7F7F"/>
                </a:solidFill>
                <a:latin typeface="Arial"/>
              </a:rPr>
              <a:t>Quelle: </a:t>
            </a:r>
            <a:r>
              <a:rPr lang="de-DE" sz="1000" b="0" i="1" dirty="0" smtClean="0">
                <a:solidFill>
                  <a:srgbClr val="7F7F7F"/>
                </a:solidFill>
                <a:latin typeface="Arial"/>
              </a:rPr>
              <a:t>puls </a:t>
            </a:r>
            <a:r>
              <a:rPr lang="de-DE" sz="1000" b="0" dirty="0" smtClean="0">
                <a:solidFill>
                  <a:srgbClr val="7F7F7F"/>
                </a:solidFill>
                <a:latin typeface="Arial"/>
              </a:rPr>
              <a:t>Marktforschung GmbH</a:t>
            </a:r>
          </a:p>
        </p:txBody>
      </p:sp>
    </p:spTree>
    <p:extLst>
      <p:ext uri="{BB962C8B-B14F-4D97-AF65-F5344CB8AC3E}">
        <p14:creationId xmlns:p14="http://schemas.microsoft.com/office/powerpoint/2010/main" val="145383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2000" b="1" i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None/>
        <a:defRPr sz="2200" b="1" i="1" kern="1200">
          <a:solidFill>
            <a:srgbClr val="004C8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4"/>
        </a:buBlip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5"/>
        </a:buBlip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7880072" y="6488165"/>
            <a:ext cx="18895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</a:pPr>
            <a:fld id="{EB9CFEAD-AB4D-5242-B9C2-B0375DA1868F}" type="slidenum">
              <a:rPr sz="1000" b="0" smtClean="0">
                <a:solidFill>
                  <a:srgbClr val="7F7F7F"/>
                </a:solidFill>
                <a:latin typeface="Arial"/>
              </a:rPr>
              <a:pPr algn="r" defTabSz="457200" fontAlgn="auto">
                <a:spcBef>
                  <a:spcPts val="0"/>
                </a:spcBef>
                <a:spcAft>
                  <a:spcPts val="0"/>
                </a:spcAft>
              </a:pPr>
              <a:t>‹nr.›</a:t>
            </a:fld>
            <a:endParaRPr lang="de-DE" sz="400" b="0" dirty="0">
              <a:solidFill>
                <a:srgbClr val="7F7F7F"/>
              </a:solidFill>
              <a:latin typeface="Arial"/>
              <a:cs typeface="Arial"/>
            </a:endParaRPr>
          </a:p>
        </p:txBody>
      </p:sp>
      <p:sp>
        <p:nvSpPr>
          <p:cNvPr id="37" name="Textplatzhalter 2"/>
          <p:cNvSpPr>
            <a:spLocks noGrp="1"/>
          </p:cNvSpPr>
          <p:nvPr>
            <p:ph type="body" idx="1"/>
          </p:nvPr>
        </p:nvSpPr>
        <p:spPr>
          <a:xfrm>
            <a:off x="241218" y="1028701"/>
            <a:ext cx="9398214" cy="48942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 Mastertextformat bearbeiten</a:t>
            </a:r>
          </a:p>
          <a:p>
            <a:pPr lvl="1"/>
            <a:r>
              <a:rPr lang="de-DE"/>
              <a:t> Zweite Ebene</a:t>
            </a:r>
          </a:p>
          <a:p>
            <a:pPr lvl="2"/>
            <a:r>
              <a:rPr lang="de-DE"/>
              <a:t> 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8" name="Titelplatzhalter 16"/>
          <p:cNvSpPr>
            <a:spLocks noGrp="1"/>
          </p:cNvSpPr>
          <p:nvPr>
            <p:ph type="title"/>
          </p:nvPr>
        </p:nvSpPr>
        <p:spPr>
          <a:xfrm>
            <a:off x="241219" y="161925"/>
            <a:ext cx="7213141" cy="555625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033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2" r:id="rId3"/>
    <p:sldLayoutId id="2147483693" r:id="rId4"/>
  </p:sldLayoutIdLst>
  <p:timing>
    <p:tnLst>
      <p:par>
        <p:cTn id="1" dur="indefinite" restart="never" nodeType="tmRoot"/>
      </p:par>
    </p:tnLst>
  </p:timing>
  <p:txStyles>
    <p:titleStyle>
      <a:lvl1pPr marL="0" marR="0" indent="0" algn="l" defTabSz="457200" rtl="0" eaLnBrk="1" fontAlgn="auto" latinLnBrk="0" hangingPunct="1">
        <a:lnSpc>
          <a:spcPct val="100000"/>
        </a:lnSpc>
        <a:spcBef>
          <a:spcPct val="0"/>
        </a:spcBef>
        <a:spcAft>
          <a:spcPts val="0"/>
        </a:spcAft>
        <a:buNone/>
        <a:tabLst/>
        <a:defRPr sz="2000" b="1" i="1" kern="120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None/>
        <a:defRPr sz="2200" b="1" i="1" kern="1200">
          <a:solidFill>
            <a:srgbClr val="004C8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SzPct val="100000"/>
        <a:buFontTx/>
        <a:buBlip>
          <a:blip r:embed="rId7"/>
        </a:buBlip>
        <a:defRPr sz="22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2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rgbClr val="7F7F7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image" Target="../media/image36.jpeg"/><Relationship Id="rId21" Type="http://schemas.openxmlformats.org/officeDocument/2006/relationships/image" Target="../media/image31.jpeg"/><Relationship Id="rId34" Type="http://schemas.openxmlformats.org/officeDocument/2006/relationships/image" Target="../media/image44.jpeg"/><Relationship Id="rId42" Type="http://schemas.openxmlformats.org/officeDocument/2006/relationships/image" Target="../media/image52.jpeg"/><Relationship Id="rId47" Type="http://schemas.openxmlformats.org/officeDocument/2006/relationships/image" Target="../media/image57.jpeg"/><Relationship Id="rId50" Type="http://schemas.openxmlformats.org/officeDocument/2006/relationships/image" Target="../media/image60.jpeg"/><Relationship Id="rId55" Type="http://schemas.openxmlformats.org/officeDocument/2006/relationships/image" Target="../media/image65.jpeg"/><Relationship Id="rId63" Type="http://schemas.openxmlformats.org/officeDocument/2006/relationships/image" Target="../media/image73.jpeg"/><Relationship Id="rId68" Type="http://schemas.openxmlformats.org/officeDocument/2006/relationships/image" Target="../media/image78.jpeg"/><Relationship Id="rId76" Type="http://schemas.openxmlformats.org/officeDocument/2006/relationships/image" Target="../media/image86.jpeg"/><Relationship Id="rId84" Type="http://schemas.openxmlformats.org/officeDocument/2006/relationships/image" Target="../media/image94.jpeg"/><Relationship Id="rId89" Type="http://schemas.openxmlformats.org/officeDocument/2006/relationships/image" Target="../media/image99.jpeg"/><Relationship Id="rId97" Type="http://schemas.openxmlformats.org/officeDocument/2006/relationships/image" Target="../media/image107.jpeg"/><Relationship Id="rId7" Type="http://schemas.openxmlformats.org/officeDocument/2006/relationships/image" Target="../media/image17.jpeg"/><Relationship Id="rId71" Type="http://schemas.openxmlformats.org/officeDocument/2006/relationships/image" Target="../media/image81.jpeg"/><Relationship Id="rId92" Type="http://schemas.openxmlformats.org/officeDocument/2006/relationships/image" Target="../media/image102.jpeg"/><Relationship Id="rId2" Type="http://schemas.openxmlformats.org/officeDocument/2006/relationships/image" Target="../media/image12.png"/><Relationship Id="rId16" Type="http://schemas.openxmlformats.org/officeDocument/2006/relationships/image" Target="../media/image26.jpeg"/><Relationship Id="rId29" Type="http://schemas.openxmlformats.org/officeDocument/2006/relationships/image" Target="../media/image39.jpeg"/><Relationship Id="rId11" Type="http://schemas.openxmlformats.org/officeDocument/2006/relationships/image" Target="../media/image21.jpeg"/><Relationship Id="rId24" Type="http://schemas.openxmlformats.org/officeDocument/2006/relationships/image" Target="../media/image34.jpeg"/><Relationship Id="rId32" Type="http://schemas.openxmlformats.org/officeDocument/2006/relationships/image" Target="../media/image42.jpeg"/><Relationship Id="rId37" Type="http://schemas.openxmlformats.org/officeDocument/2006/relationships/image" Target="../media/image47.jpeg"/><Relationship Id="rId40" Type="http://schemas.openxmlformats.org/officeDocument/2006/relationships/image" Target="../media/image50.jpeg"/><Relationship Id="rId45" Type="http://schemas.openxmlformats.org/officeDocument/2006/relationships/image" Target="../media/image55.jpeg"/><Relationship Id="rId53" Type="http://schemas.openxmlformats.org/officeDocument/2006/relationships/image" Target="../media/image63.jpeg"/><Relationship Id="rId58" Type="http://schemas.openxmlformats.org/officeDocument/2006/relationships/image" Target="../media/image68.jpeg"/><Relationship Id="rId66" Type="http://schemas.openxmlformats.org/officeDocument/2006/relationships/image" Target="../media/image76.jpeg"/><Relationship Id="rId74" Type="http://schemas.openxmlformats.org/officeDocument/2006/relationships/image" Target="../media/image84.jpeg"/><Relationship Id="rId79" Type="http://schemas.openxmlformats.org/officeDocument/2006/relationships/image" Target="../media/image89.jpeg"/><Relationship Id="rId87" Type="http://schemas.openxmlformats.org/officeDocument/2006/relationships/image" Target="../media/image97.jpeg"/><Relationship Id="rId5" Type="http://schemas.openxmlformats.org/officeDocument/2006/relationships/image" Target="../media/image15.jpeg"/><Relationship Id="rId61" Type="http://schemas.openxmlformats.org/officeDocument/2006/relationships/image" Target="../media/image71.jpeg"/><Relationship Id="rId82" Type="http://schemas.openxmlformats.org/officeDocument/2006/relationships/image" Target="../media/image92.jpeg"/><Relationship Id="rId90" Type="http://schemas.openxmlformats.org/officeDocument/2006/relationships/image" Target="../media/image100.jpeg"/><Relationship Id="rId95" Type="http://schemas.openxmlformats.org/officeDocument/2006/relationships/image" Target="../media/image105.jpeg"/><Relationship Id="rId19" Type="http://schemas.openxmlformats.org/officeDocument/2006/relationships/image" Target="../media/image29.jpeg"/><Relationship Id="rId14" Type="http://schemas.openxmlformats.org/officeDocument/2006/relationships/image" Target="../media/image24.jpeg"/><Relationship Id="rId22" Type="http://schemas.openxmlformats.org/officeDocument/2006/relationships/image" Target="../media/image32.jpeg"/><Relationship Id="rId27" Type="http://schemas.openxmlformats.org/officeDocument/2006/relationships/image" Target="../media/image37.jpeg"/><Relationship Id="rId30" Type="http://schemas.openxmlformats.org/officeDocument/2006/relationships/image" Target="../media/image40.jpeg"/><Relationship Id="rId35" Type="http://schemas.openxmlformats.org/officeDocument/2006/relationships/image" Target="../media/image45.jpeg"/><Relationship Id="rId43" Type="http://schemas.openxmlformats.org/officeDocument/2006/relationships/image" Target="../media/image53.jpeg"/><Relationship Id="rId48" Type="http://schemas.openxmlformats.org/officeDocument/2006/relationships/image" Target="../media/image58.jpeg"/><Relationship Id="rId56" Type="http://schemas.openxmlformats.org/officeDocument/2006/relationships/image" Target="../media/image66.jpeg"/><Relationship Id="rId64" Type="http://schemas.openxmlformats.org/officeDocument/2006/relationships/image" Target="../media/image74.jpeg"/><Relationship Id="rId69" Type="http://schemas.openxmlformats.org/officeDocument/2006/relationships/image" Target="../media/image79.jpeg"/><Relationship Id="rId77" Type="http://schemas.openxmlformats.org/officeDocument/2006/relationships/image" Target="../media/image87.jpeg"/><Relationship Id="rId100" Type="http://schemas.openxmlformats.org/officeDocument/2006/relationships/image" Target="../media/image110.jpeg"/><Relationship Id="rId8" Type="http://schemas.openxmlformats.org/officeDocument/2006/relationships/image" Target="../media/image18.jpeg"/><Relationship Id="rId51" Type="http://schemas.openxmlformats.org/officeDocument/2006/relationships/image" Target="../media/image61.jpeg"/><Relationship Id="rId72" Type="http://schemas.openxmlformats.org/officeDocument/2006/relationships/image" Target="../media/image82.jpeg"/><Relationship Id="rId80" Type="http://schemas.openxmlformats.org/officeDocument/2006/relationships/image" Target="../media/image90.jpeg"/><Relationship Id="rId85" Type="http://schemas.openxmlformats.org/officeDocument/2006/relationships/image" Target="../media/image95.jpeg"/><Relationship Id="rId93" Type="http://schemas.openxmlformats.org/officeDocument/2006/relationships/image" Target="../media/image103.jpeg"/><Relationship Id="rId98" Type="http://schemas.openxmlformats.org/officeDocument/2006/relationships/image" Target="../media/image108.jpeg"/><Relationship Id="rId3" Type="http://schemas.openxmlformats.org/officeDocument/2006/relationships/image" Target="../media/image13.jpeg"/><Relationship Id="rId12" Type="http://schemas.openxmlformats.org/officeDocument/2006/relationships/image" Target="../media/image22.jpeg"/><Relationship Id="rId17" Type="http://schemas.openxmlformats.org/officeDocument/2006/relationships/image" Target="../media/image27.jpeg"/><Relationship Id="rId25" Type="http://schemas.openxmlformats.org/officeDocument/2006/relationships/image" Target="../media/image35.jpeg"/><Relationship Id="rId33" Type="http://schemas.openxmlformats.org/officeDocument/2006/relationships/image" Target="../media/image43.jpeg"/><Relationship Id="rId38" Type="http://schemas.openxmlformats.org/officeDocument/2006/relationships/image" Target="../media/image48.jpeg"/><Relationship Id="rId46" Type="http://schemas.openxmlformats.org/officeDocument/2006/relationships/image" Target="../media/image56.jpeg"/><Relationship Id="rId59" Type="http://schemas.openxmlformats.org/officeDocument/2006/relationships/image" Target="../media/image69.jpeg"/><Relationship Id="rId67" Type="http://schemas.openxmlformats.org/officeDocument/2006/relationships/image" Target="../media/image77.jpeg"/><Relationship Id="rId20" Type="http://schemas.openxmlformats.org/officeDocument/2006/relationships/image" Target="../media/image30.jpeg"/><Relationship Id="rId41" Type="http://schemas.openxmlformats.org/officeDocument/2006/relationships/image" Target="../media/image51.jpeg"/><Relationship Id="rId54" Type="http://schemas.openxmlformats.org/officeDocument/2006/relationships/image" Target="../media/image64.jpeg"/><Relationship Id="rId62" Type="http://schemas.openxmlformats.org/officeDocument/2006/relationships/image" Target="../media/image72.jpeg"/><Relationship Id="rId70" Type="http://schemas.openxmlformats.org/officeDocument/2006/relationships/image" Target="../media/image80.jpeg"/><Relationship Id="rId75" Type="http://schemas.openxmlformats.org/officeDocument/2006/relationships/image" Target="../media/image85.jpeg"/><Relationship Id="rId83" Type="http://schemas.openxmlformats.org/officeDocument/2006/relationships/image" Target="../media/image93.jpeg"/><Relationship Id="rId88" Type="http://schemas.openxmlformats.org/officeDocument/2006/relationships/image" Target="../media/image98.jpeg"/><Relationship Id="rId91" Type="http://schemas.openxmlformats.org/officeDocument/2006/relationships/image" Target="../media/image101.jpeg"/><Relationship Id="rId96" Type="http://schemas.openxmlformats.org/officeDocument/2006/relationships/image" Target="../media/image106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6.jpeg"/><Relationship Id="rId15" Type="http://schemas.openxmlformats.org/officeDocument/2006/relationships/image" Target="../media/image25.jpeg"/><Relationship Id="rId23" Type="http://schemas.openxmlformats.org/officeDocument/2006/relationships/image" Target="../media/image33.jpeg"/><Relationship Id="rId28" Type="http://schemas.openxmlformats.org/officeDocument/2006/relationships/image" Target="../media/image38.jpeg"/><Relationship Id="rId36" Type="http://schemas.openxmlformats.org/officeDocument/2006/relationships/image" Target="../media/image46.jpeg"/><Relationship Id="rId49" Type="http://schemas.openxmlformats.org/officeDocument/2006/relationships/image" Target="../media/image59.jpeg"/><Relationship Id="rId57" Type="http://schemas.openxmlformats.org/officeDocument/2006/relationships/image" Target="../media/image67.jpeg"/><Relationship Id="rId10" Type="http://schemas.openxmlformats.org/officeDocument/2006/relationships/image" Target="../media/image20.jpeg"/><Relationship Id="rId31" Type="http://schemas.openxmlformats.org/officeDocument/2006/relationships/image" Target="../media/image41.jpeg"/><Relationship Id="rId44" Type="http://schemas.openxmlformats.org/officeDocument/2006/relationships/image" Target="../media/image54.jpeg"/><Relationship Id="rId52" Type="http://schemas.openxmlformats.org/officeDocument/2006/relationships/image" Target="../media/image62.jpeg"/><Relationship Id="rId60" Type="http://schemas.openxmlformats.org/officeDocument/2006/relationships/image" Target="../media/image70.jpeg"/><Relationship Id="rId65" Type="http://schemas.openxmlformats.org/officeDocument/2006/relationships/image" Target="../media/image75.jpeg"/><Relationship Id="rId73" Type="http://schemas.openxmlformats.org/officeDocument/2006/relationships/image" Target="../media/image83.jpeg"/><Relationship Id="rId78" Type="http://schemas.openxmlformats.org/officeDocument/2006/relationships/image" Target="../media/image88.jpeg"/><Relationship Id="rId81" Type="http://schemas.openxmlformats.org/officeDocument/2006/relationships/image" Target="../media/image91.jpeg"/><Relationship Id="rId86" Type="http://schemas.openxmlformats.org/officeDocument/2006/relationships/image" Target="../media/image96.jpeg"/><Relationship Id="rId94" Type="http://schemas.openxmlformats.org/officeDocument/2006/relationships/image" Target="../media/image104.jpeg"/><Relationship Id="rId99" Type="http://schemas.openxmlformats.org/officeDocument/2006/relationships/image" Target="../media/image109.jpeg"/><Relationship Id="rId101" Type="http://schemas.openxmlformats.org/officeDocument/2006/relationships/image" Target="../media/image111.jpeg"/><Relationship Id="rId4" Type="http://schemas.openxmlformats.org/officeDocument/2006/relationships/image" Target="../media/image14.jpeg"/><Relationship Id="rId9" Type="http://schemas.openxmlformats.org/officeDocument/2006/relationships/image" Target="../media/image19.jpeg"/><Relationship Id="rId13" Type="http://schemas.openxmlformats.org/officeDocument/2006/relationships/image" Target="../media/image23.jpeg"/><Relationship Id="rId18" Type="http://schemas.openxmlformats.org/officeDocument/2006/relationships/image" Target="../media/image28.jpeg"/><Relationship Id="rId39" Type="http://schemas.openxmlformats.org/officeDocument/2006/relationships/image" Target="../media/image4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2.jpeg"/><Relationship Id="rId7" Type="http://schemas.openxmlformats.org/officeDocument/2006/relationships/image" Target="../media/image1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5.jpeg"/><Relationship Id="rId5" Type="http://schemas.openxmlformats.org/officeDocument/2006/relationships/image" Target="../media/image114.jpeg"/><Relationship Id="rId4" Type="http://schemas.openxmlformats.org/officeDocument/2006/relationships/image" Target="../media/image1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>
          <a:xfrm>
            <a:off x="605533" y="3889199"/>
            <a:ext cx="9057580" cy="663751"/>
          </a:xfrm>
        </p:spPr>
        <p:txBody>
          <a:bodyPr anchor="ctr">
            <a:normAutofit fontScale="90000"/>
          </a:bodyPr>
          <a:lstStyle/>
          <a:p>
            <a:pPr defTabSz="1081088">
              <a:spcBef>
                <a:spcPts val="0"/>
              </a:spcBef>
              <a:tabLst>
                <a:tab pos="0" algn="l"/>
              </a:tabLst>
            </a:pPr>
            <a:r>
              <a:rPr lang="en-US" dirty="0" err="1" smtClean="0">
                <a:solidFill>
                  <a:srgbClr val="004C8F"/>
                </a:solidFill>
              </a:rPr>
              <a:t>Junge</a:t>
            </a:r>
            <a:r>
              <a:rPr lang="en-US" dirty="0" smtClean="0">
                <a:solidFill>
                  <a:srgbClr val="004C8F"/>
                </a:solidFill>
              </a:rPr>
              <a:t> </a:t>
            </a:r>
            <a:r>
              <a:rPr lang="en-US" dirty="0" err="1" smtClean="0">
                <a:solidFill>
                  <a:srgbClr val="004C8F"/>
                </a:solidFill>
              </a:rPr>
              <a:t>Autokäufer</a:t>
            </a:r>
            <a:r>
              <a:rPr lang="en-US" dirty="0" smtClean="0">
                <a:solidFill>
                  <a:srgbClr val="004C8F"/>
                </a:solidFill>
              </a:rPr>
              <a:t> </a:t>
            </a:r>
            <a:r>
              <a:rPr lang="en-US" dirty="0" err="1" smtClean="0">
                <a:solidFill>
                  <a:srgbClr val="004C8F"/>
                </a:solidFill>
              </a:rPr>
              <a:t>wollen</a:t>
            </a:r>
            <a:r>
              <a:rPr lang="en-US" dirty="0" smtClean="0">
                <a:solidFill>
                  <a:srgbClr val="004C8F"/>
                </a:solidFill>
              </a:rPr>
              <a:t> flexible </a:t>
            </a:r>
            <a:r>
              <a:rPr lang="en-US" dirty="0" err="1" smtClean="0">
                <a:solidFill>
                  <a:srgbClr val="004C8F"/>
                </a:solidFill>
              </a:rPr>
              <a:t>Finanzierungs</a:t>
            </a:r>
            <a:r>
              <a:rPr lang="en-US" dirty="0" smtClean="0">
                <a:solidFill>
                  <a:srgbClr val="004C8F"/>
                </a:solidFill>
              </a:rPr>
              <a:t>- und </a:t>
            </a:r>
            <a:r>
              <a:rPr lang="en-US" dirty="0" err="1" smtClean="0">
                <a:solidFill>
                  <a:srgbClr val="004C8F"/>
                </a:solidFill>
              </a:rPr>
              <a:t>Leasingangebote</a:t>
            </a:r>
            <a:endParaRPr lang="en-US" dirty="0">
              <a:solidFill>
                <a:srgbClr val="004C8F"/>
              </a:solidFill>
            </a:endParaRPr>
          </a:p>
        </p:txBody>
      </p:sp>
      <p:sp>
        <p:nvSpPr>
          <p:cNvPr id="14" name="Textplatzhalter 14"/>
          <p:cNvSpPr>
            <a:spLocks noGrp="1"/>
          </p:cNvSpPr>
          <p:nvPr>
            <p:ph type="body" sz="quarter" idx="11"/>
          </p:nvPr>
        </p:nvSpPr>
        <p:spPr>
          <a:xfrm>
            <a:off x="605533" y="5446183"/>
            <a:ext cx="6138167" cy="117475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200" dirty="0"/>
              <a:t>v</a:t>
            </a:r>
            <a:r>
              <a:rPr lang="de-DE" sz="1200" dirty="0" smtClean="0"/>
              <a:t>on</a:t>
            </a:r>
          </a:p>
          <a:p>
            <a:r>
              <a:rPr lang="de-DE" sz="1200" i="1" dirty="0" smtClean="0"/>
              <a:t>puls </a:t>
            </a:r>
            <a:r>
              <a:rPr lang="de-DE" sz="1200" dirty="0"/>
              <a:t>Marktforschung GmbH </a:t>
            </a:r>
            <a:endParaRPr lang="de-DE" sz="1200" dirty="0" smtClean="0"/>
          </a:p>
          <a:p>
            <a:r>
              <a:rPr lang="de-DE" sz="1200" dirty="0" smtClean="0"/>
              <a:t>Dr</a:t>
            </a:r>
            <a:r>
              <a:rPr lang="de-DE" sz="1200" dirty="0"/>
              <a:t>. Konrad </a:t>
            </a:r>
            <a:r>
              <a:rPr lang="de-DE" sz="1200" dirty="0" err="1"/>
              <a:t>Weßner</a:t>
            </a:r>
            <a:r>
              <a:rPr lang="de-DE" sz="1200" dirty="0"/>
              <a:t> </a:t>
            </a:r>
            <a:endParaRPr lang="de-DE" sz="1200" dirty="0" smtClean="0"/>
          </a:p>
          <a:p>
            <a:r>
              <a:rPr lang="de-DE" sz="1200" dirty="0" smtClean="0"/>
              <a:t>06. Juni 2014</a:t>
            </a:r>
            <a:endParaRPr lang="de-DE" sz="1200" dirty="0"/>
          </a:p>
        </p:txBody>
      </p:sp>
      <p:sp>
        <p:nvSpPr>
          <p:cNvPr id="15" name="Textplatzhalter 13"/>
          <p:cNvSpPr>
            <a:spLocks noGrp="1"/>
          </p:cNvSpPr>
          <p:nvPr>
            <p:ph type="body" sz="quarter" idx="10"/>
          </p:nvPr>
        </p:nvSpPr>
        <p:spPr>
          <a:xfrm>
            <a:off x="605533" y="4694895"/>
            <a:ext cx="8915082" cy="581955"/>
          </a:xfrm>
        </p:spPr>
        <p:txBody>
          <a:bodyPr anchor="ctr">
            <a:noAutofit/>
          </a:bodyPr>
          <a:lstStyle/>
          <a:p>
            <a:pPr marL="0">
              <a:spcBef>
                <a:spcPts val="0"/>
              </a:spcBef>
            </a:pPr>
            <a:r>
              <a:rPr lang="de-DE" sz="1800" cap="none" dirty="0"/>
              <a:t>puls Studie zu Trends und Erfolgsfaktoren im Finanzierungs- und Leasinggeschäft mit </a:t>
            </a:r>
            <a:r>
              <a:rPr lang="de-DE" sz="1800" u="sng" cap="none" dirty="0"/>
              <a:t>privaten</a:t>
            </a:r>
            <a:r>
              <a:rPr lang="de-DE" sz="1800" cap="none" dirty="0"/>
              <a:t> Neu- und Gebrauchtwagenkäufern</a:t>
            </a:r>
          </a:p>
        </p:txBody>
      </p:sp>
    </p:spTree>
    <p:extLst>
      <p:ext uri="{BB962C8B-B14F-4D97-AF65-F5344CB8AC3E}">
        <p14:creationId xmlns:p14="http://schemas.microsoft.com/office/powerpoint/2010/main" val="358132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Studiendesign</a:t>
            </a:r>
            <a:endParaRPr lang="de-DE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41219" y="1111250"/>
            <a:ext cx="9444119" cy="3366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DD7F9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6512" rIns="73025" bIns="36512">
            <a:spAutoFit/>
          </a:bodyPr>
          <a:lstStyle/>
          <a:p>
            <a:pPr marL="285750" indent="-285750" algn="l" defTabSz="487363" eaLnBrk="0" hangingPunct="0">
              <a:buBlip>
                <a:blip r:embed="rId2"/>
              </a:buBlip>
              <a:tabLst>
                <a:tab pos="444500" algn="l"/>
              </a:tabLst>
            </a:pPr>
            <a:r>
              <a:rPr lang="de-DE" sz="1600" b="0" dirty="0" smtClean="0"/>
              <a:t>	</a:t>
            </a:r>
            <a:r>
              <a:rPr lang="de-DE" altLang="de-DE" sz="1600" dirty="0" smtClean="0">
                <a:solidFill>
                  <a:schemeClr val="tx1"/>
                </a:solidFill>
              </a:rPr>
              <a:t>Stichprobe</a:t>
            </a:r>
          </a:p>
          <a:p>
            <a:pPr marL="534988" indent="-534988" defTabSz="487363" eaLnBrk="0" hangingPunct="0">
              <a:spcAft>
                <a:spcPts val="600"/>
              </a:spcAft>
              <a:tabLst>
                <a:tab pos="444500" algn="l"/>
              </a:tabLst>
            </a:pPr>
            <a:r>
              <a:rPr lang="de-DE" altLang="de-DE" sz="1600" b="0" dirty="0" smtClean="0">
                <a:solidFill>
                  <a:schemeClr val="tx1"/>
                </a:solidFill>
              </a:rPr>
              <a:t>	</a:t>
            </a:r>
            <a:r>
              <a:rPr lang="de-DE" sz="1600" b="0" dirty="0" smtClean="0">
                <a:solidFill>
                  <a:schemeClr val="tx1"/>
                </a:solidFill>
              </a:rPr>
              <a:t>Befragung </a:t>
            </a:r>
            <a:r>
              <a:rPr lang="de-DE" sz="1600" b="0" dirty="0">
                <a:solidFill>
                  <a:schemeClr val="tx1"/>
                </a:solidFill>
              </a:rPr>
              <a:t>von </a:t>
            </a:r>
            <a:r>
              <a:rPr lang="de-DE" sz="1600" b="0" dirty="0" smtClean="0">
                <a:solidFill>
                  <a:schemeClr val="tx1"/>
                </a:solidFill>
              </a:rPr>
              <a:t>1.000 Personen </a:t>
            </a:r>
            <a:r>
              <a:rPr lang="de-DE" sz="1600" b="0" dirty="0">
                <a:solidFill>
                  <a:schemeClr val="tx1"/>
                </a:solidFill>
              </a:rPr>
              <a:t>über den </a:t>
            </a:r>
            <a:r>
              <a:rPr lang="de-DE" sz="1600" b="0" i="1" dirty="0">
                <a:solidFill>
                  <a:schemeClr val="tx1"/>
                </a:solidFill>
              </a:rPr>
              <a:t>puls</a:t>
            </a:r>
            <a:r>
              <a:rPr lang="de-DE" sz="1600" b="0" dirty="0">
                <a:solidFill>
                  <a:schemeClr val="tx1"/>
                </a:solidFill>
              </a:rPr>
              <a:t> </a:t>
            </a:r>
            <a:r>
              <a:rPr lang="de-DE" sz="1600" b="0" dirty="0" smtClean="0">
                <a:solidFill>
                  <a:schemeClr val="tx1"/>
                </a:solidFill>
              </a:rPr>
              <a:t>AutokäuferMonitor, </a:t>
            </a:r>
            <a:r>
              <a:rPr lang="de-DE" sz="1600" b="0" dirty="0">
                <a:solidFill>
                  <a:schemeClr val="tx1"/>
                </a:solidFill>
              </a:rPr>
              <a:t>die den Kauf eines </a:t>
            </a:r>
          </a:p>
          <a:p>
            <a:pPr marL="534988" indent="-534988" defTabSz="487363" eaLnBrk="0" hangingPunct="0">
              <a:spcAft>
                <a:spcPts val="600"/>
              </a:spcAft>
              <a:tabLst>
                <a:tab pos="444500" algn="l"/>
              </a:tabLst>
            </a:pPr>
            <a:r>
              <a:rPr lang="de-DE" sz="1600" b="0" dirty="0">
                <a:solidFill>
                  <a:schemeClr val="tx1"/>
                </a:solidFill>
              </a:rPr>
              <a:t>	</a:t>
            </a:r>
            <a:r>
              <a:rPr lang="de-DE" sz="1600" b="0" dirty="0" smtClean="0">
                <a:solidFill>
                  <a:schemeClr val="tx1"/>
                </a:solidFill>
              </a:rPr>
              <a:t>Fahrzeugs </a:t>
            </a:r>
            <a:r>
              <a:rPr lang="de-DE" sz="1600" b="0" dirty="0">
                <a:solidFill>
                  <a:schemeClr val="tx1"/>
                </a:solidFill>
              </a:rPr>
              <a:t>planen bzw. vor kurzem ein Fahrzeug gekauft </a:t>
            </a:r>
            <a:r>
              <a:rPr lang="de-DE" sz="1600" b="0" dirty="0" smtClean="0">
                <a:solidFill>
                  <a:schemeClr val="tx1"/>
                </a:solidFill>
              </a:rPr>
              <a:t>haben</a:t>
            </a:r>
            <a:endParaRPr lang="de-DE" altLang="de-DE" sz="1600" b="0" dirty="0" smtClean="0">
              <a:solidFill>
                <a:schemeClr val="tx1"/>
              </a:solidFill>
            </a:endParaRPr>
          </a:p>
          <a:p>
            <a:pPr algn="l" defTabSz="487363" eaLnBrk="0" hangingPunct="0">
              <a:tabLst>
                <a:tab pos="190500" algn="l"/>
              </a:tabLst>
            </a:pPr>
            <a:endParaRPr lang="de-DE" altLang="de-DE" b="0" dirty="0">
              <a:solidFill>
                <a:schemeClr val="tx1"/>
              </a:solidFill>
            </a:endParaRPr>
          </a:p>
          <a:p>
            <a:pPr marL="285750" indent="-285750" algn="l" defTabSz="487363" eaLnBrk="0" hangingPunct="0">
              <a:buBlip>
                <a:blip r:embed="rId2"/>
              </a:buBlip>
              <a:tabLst>
                <a:tab pos="190500" algn="l"/>
              </a:tabLst>
            </a:pPr>
            <a:r>
              <a:rPr lang="de-DE" altLang="de-DE" sz="1600" b="0" dirty="0" smtClean="0">
                <a:solidFill>
                  <a:schemeClr val="tx1"/>
                </a:solidFill>
              </a:rPr>
              <a:t> 	</a:t>
            </a:r>
            <a:r>
              <a:rPr lang="de-DE" altLang="de-DE" sz="1600" dirty="0" smtClean="0">
                <a:solidFill>
                  <a:schemeClr val="tx1"/>
                </a:solidFill>
              </a:rPr>
              <a:t>Befragungsdauer</a:t>
            </a:r>
          </a:p>
          <a:p>
            <a:pPr algn="l" defTabSz="487363" eaLnBrk="0" hangingPunct="0">
              <a:tabLst>
                <a:tab pos="190500" algn="l"/>
              </a:tabLst>
            </a:pPr>
            <a:r>
              <a:rPr lang="de-DE" altLang="de-DE" sz="1600" b="0" dirty="0" smtClean="0">
                <a:solidFill>
                  <a:schemeClr val="tx1"/>
                </a:solidFill>
              </a:rPr>
              <a:t>		ca. 10 Minuten</a:t>
            </a:r>
            <a:endParaRPr lang="de-DE" altLang="de-DE" sz="800" b="0" dirty="0" smtClean="0">
              <a:solidFill>
                <a:schemeClr val="tx1"/>
              </a:solidFill>
            </a:endParaRPr>
          </a:p>
          <a:p>
            <a:pPr algn="l" defTabSz="487363" eaLnBrk="0" hangingPunct="0">
              <a:tabLst>
                <a:tab pos="190500" algn="l"/>
              </a:tabLst>
            </a:pPr>
            <a:endParaRPr lang="de-DE" altLang="de-DE" b="0" dirty="0">
              <a:solidFill>
                <a:schemeClr val="tx1"/>
              </a:solidFill>
            </a:endParaRPr>
          </a:p>
          <a:p>
            <a:pPr marL="285750" indent="-285750" algn="l" defTabSz="487363" eaLnBrk="0" hangingPunct="0">
              <a:buBlip>
                <a:blip r:embed="rId2"/>
              </a:buBlip>
              <a:tabLst>
                <a:tab pos="190500" algn="l"/>
              </a:tabLst>
            </a:pPr>
            <a:r>
              <a:rPr lang="de-DE" altLang="de-DE" sz="1600" b="0" dirty="0" smtClean="0">
                <a:solidFill>
                  <a:schemeClr val="tx1"/>
                </a:solidFill>
              </a:rPr>
              <a:t>	</a:t>
            </a:r>
            <a:r>
              <a:rPr lang="de-DE" altLang="de-DE" sz="1600" dirty="0" smtClean="0">
                <a:solidFill>
                  <a:schemeClr val="tx1"/>
                </a:solidFill>
              </a:rPr>
              <a:t>Methode</a:t>
            </a:r>
          </a:p>
          <a:p>
            <a:pPr defTabSz="487363" eaLnBrk="0" hangingPunct="0">
              <a:tabLst>
                <a:tab pos="190500" algn="l"/>
              </a:tabLst>
            </a:pPr>
            <a:r>
              <a:rPr lang="de-DE" altLang="de-DE" sz="1600" b="0" dirty="0" smtClean="0">
                <a:solidFill>
                  <a:schemeClr val="tx1"/>
                </a:solidFill>
              </a:rPr>
              <a:t>		</a:t>
            </a:r>
            <a:r>
              <a:rPr lang="de-DE" sz="1600" b="0" dirty="0" smtClean="0">
                <a:solidFill>
                  <a:schemeClr val="tx1"/>
                </a:solidFill>
              </a:rPr>
              <a:t>Online-Befragung </a:t>
            </a:r>
            <a:r>
              <a:rPr lang="de-DE" sz="1600" b="0" dirty="0">
                <a:solidFill>
                  <a:schemeClr val="tx1"/>
                </a:solidFill>
              </a:rPr>
              <a:t>über den </a:t>
            </a:r>
            <a:r>
              <a:rPr lang="de-DE" sz="1600" b="0" i="1" dirty="0">
                <a:solidFill>
                  <a:schemeClr val="tx1"/>
                </a:solidFill>
              </a:rPr>
              <a:t>puls</a:t>
            </a:r>
            <a:r>
              <a:rPr lang="de-DE" sz="1600" b="0" dirty="0">
                <a:solidFill>
                  <a:schemeClr val="tx1"/>
                </a:solidFill>
              </a:rPr>
              <a:t> AutokäuferMonitor</a:t>
            </a:r>
            <a:endParaRPr lang="de-DE" altLang="de-DE" sz="1600" b="0" dirty="0" smtClean="0">
              <a:solidFill>
                <a:schemeClr val="tx1"/>
              </a:solidFill>
            </a:endParaRPr>
          </a:p>
          <a:p>
            <a:pPr algn="l" defTabSz="487363" eaLnBrk="0" hangingPunct="0">
              <a:tabLst>
                <a:tab pos="190500" algn="l"/>
              </a:tabLst>
            </a:pPr>
            <a:endParaRPr lang="de-DE" altLang="de-DE" b="0" dirty="0">
              <a:solidFill>
                <a:schemeClr val="tx1"/>
              </a:solidFill>
            </a:endParaRPr>
          </a:p>
          <a:p>
            <a:pPr marL="285750" indent="-285750" algn="l" defTabSz="487363" eaLnBrk="0" hangingPunct="0">
              <a:buBlip>
                <a:blip r:embed="rId2"/>
              </a:buBlip>
              <a:tabLst>
                <a:tab pos="190500" algn="l"/>
              </a:tabLst>
            </a:pPr>
            <a:r>
              <a:rPr lang="de-DE" altLang="de-DE" sz="1600" dirty="0" smtClean="0">
                <a:solidFill>
                  <a:schemeClr val="tx1"/>
                </a:solidFill>
              </a:rPr>
              <a:t> 	Konzeption, Analyse</a:t>
            </a:r>
            <a:r>
              <a:rPr lang="de-DE" altLang="de-DE" sz="1600" dirty="0">
                <a:solidFill>
                  <a:schemeClr val="tx1"/>
                </a:solidFill>
              </a:rPr>
              <a:t> </a:t>
            </a:r>
            <a:r>
              <a:rPr lang="de-DE" altLang="de-DE" sz="1600" dirty="0" smtClean="0">
                <a:solidFill>
                  <a:schemeClr val="tx1"/>
                </a:solidFill>
              </a:rPr>
              <a:t>und Interpretation</a:t>
            </a:r>
          </a:p>
          <a:p>
            <a:pPr algn="l" defTabSz="487363" eaLnBrk="0" hangingPunct="0">
              <a:tabLst>
                <a:tab pos="190500" algn="l"/>
              </a:tabLst>
            </a:pPr>
            <a:r>
              <a:rPr lang="de-DE" altLang="de-DE" sz="1600" b="0" i="1" dirty="0" smtClean="0">
                <a:solidFill>
                  <a:schemeClr val="tx1"/>
                </a:solidFill>
              </a:rPr>
              <a:t>		puls </a:t>
            </a:r>
            <a:r>
              <a:rPr lang="de-DE" altLang="de-DE" sz="1600" b="0" dirty="0" smtClean="0">
                <a:solidFill>
                  <a:schemeClr val="tx1"/>
                </a:solidFill>
              </a:rPr>
              <a:t>Marktforschung GmbH, Schwaig b. Nürnberg </a:t>
            </a:r>
          </a:p>
        </p:txBody>
      </p:sp>
    </p:spTree>
    <p:extLst>
      <p:ext uri="{BB962C8B-B14F-4D97-AF65-F5344CB8AC3E}">
        <p14:creationId xmlns:p14="http://schemas.microsoft.com/office/powerpoint/2010/main" val="1409507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" name="Inhaltsplatzhalt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1243614"/>
              </p:ext>
            </p:extLst>
          </p:nvPr>
        </p:nvGraphicFramePr>
        <p:xfrm>
          <a:off x="471497" y="1335680"/>
          <a:ext cx="9470724" cy="4692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241218" y="161925"/>
            <a:ext cx="7430821" cy="555625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Vor allem Jüngere wünschen sich flexible Laufzeiten der Verträge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de-DE" u="sng" dirty="0" smtClean="0"/>
              <a:t>Laufzeit</a:t>
            </a:r>
            <a:r>
              <a:rPr lang="de-DE" dirty="0" smtClean="0"/>
              <a:t> </a:t>
            </a:r>
            <a:r>
              <a:rPr lang="de-DE" dirty="0"/>
              <a:t>der </a:t>
            </a:r>
            <a:r>
              <a:rPr lang="de-DE" dirty="0" smtClean="0"/>
              <a:t>Verträge – nach Alter und Fahrzeugart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508929" y="6290812"/>
            <a:ext cx="2707555" cy="443804"/>
          </a:xfrm>
        </p:spPr>
        <p:txBody>
          <a:bodyPr/>
          <a:lstStyle/>
          <a:p>
            <a:pPr marL="0" indent="0"/>
            <a:r>
              <a:rPr lang="de-DE" dirty="0"/>
              <a:t>Basis: n=1.000 | Angaben in %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241378" y="1066802"/>
            <a:ext cx="9434363" cy="257175"/>
          </a:xfrm>
        </p:spPr>
        <p:txBody>
          <a:bodyPr/>
          <a:lstStyle/>
          <a:p>
            <a:r>
              <a:rPr lang="de-DE" dirty="0"/>
              <a:t>Präferieren Sie feste oder flexible </a:t>
            </a:r>
            <a:r>
              <a:rPr lang="de-DE" u="sng" dirty="0"/>
              <a:t>Laufzeiten</a:t>
            </a:r>
            <a:r>
              <a:rPr lang="de-DE" dirty="0"/>
              <a:t> </a:t>
            </a:r>
            <a:r>
              <a:rPr lang="de-DE" dirty="0" smtClean="0"/>
              <a:t>Ihres Finanzierungs- bzw. Leasingvertrags?</a:t>
            </a:r>
            <a:endParaRPr lang="de-DE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1489075" y="2115021"/>
            <a:ext cx="7777588" cy="0"/>
          </a:xfrm>
          <a:prstGeom prst="line">
            <a:avLst/>
          </a:prstGeom>
          <a:ln w="12700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489075" y="4021880"/>
            <a:ext cx="7777588" cy="0"/>
          </a:xfrm>
          <a:prstGeom prst="line">
            <a:avLst/>
          </a:prstGeom>
          <a:ln w="12700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/>
        </p:nvSpPr>
        <p:spPr>
          <a:xfrm>
            <a:off x="5118410" y="2230244"/>
            <a:ext cx="2932770" cy="423746"/>
          </a:xfrm>
          <a:prstGeom prst="rect">
            <a:avLst/>
          </a:prstGeom>
          <a:noFill/>
          <a:ln w="28575">
            <a:solidFill>
              <a:srgbClr val="AB0F17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277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Ein Sonderkündigungsrecht ist  vor allem Jüngeren und Frauen wichtig</a:t>
            </a:r>
            <a:endParaRPr lang="de-DE" dirty="0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e-DE" dirty="0" smtClean="0"/>
              <a:t>Wichtigkeit Sonderkündigungsrecht – nach Alter, Geschlecht und Fahrzeugart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/>
              <a:t>Wie wichtig ist Ihnen ein Sonderkündigungsrecht z. B. bei Arbeitslosigkeit, Scheidung, Tod eines Familienangehörigen?</a:t>
            </a:r>
            <a:endParaRPr lang="de-DE" dirty="0" smtClean="0"/>
          </a:p>
        </p:txBody>
      </p:sp>
      <p:sp>
        <p:nvSpPr>
          <p:cNvPr id="9" name="Textplatzhalter 2"/>
          <p:cNvSpPr txBox="1">
            <a:spLocks/>
          </p:cNvSpPr>
          <p:nvPr/>
        </p:nvSpPr>
        <p:spPr>
          <a:xfrm>
            <a:off x="4512957" y="6290812"/>
            <a:ext cx="4753706" cy="4438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00000"/>
              <a:buFontTx/>
              <a:buNone/>
              <a:defRPr sz="1000" b="0" i="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3"/>
              </a:buBlip>
              <a:defRPr sz="1000" b="0" i="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SzPct val="100000"/>
              <a:buFontTx/>
              <a:buBlip>
                <a:blip r:embed="rId4"/>
              </a:buBlip>
              <a:defRPr sz="1000" b="0" i="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Lucida Grande"/>
              <a:buChar char="»"/>
              <a:defRPr sz="1000" b="0" i="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000" b="0" i="0" kern="1200">
                <a:solidFill>
                  <a:srgbClr val="7F7F7F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de-DE" dirty="0"/>
              <a:t>Basis: n=1.000 | Angaben in </a:t>
            </a:r>
            <a:r>
              <a:rPr lang="de-DE" dirty="0" smtClean="0"/>
              <a:t>%</a:t>
            </a:r>
            <a:endParaRPr lang="de-DE" dirty="0"/>
          </a:p>
        </p:txBody>
      </p:sp>
      <p:graphicFrame>
        <p:nvGraphicFramePr>
          <p:cNvPr id="8" name="Inhaltsplatzhalt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7530342"/>
              </p:ext>
            </p:extLst>
          </p:nvPr>
        </p:nvGraphicFramePr>
        <p:xfrm>
          <a:off x="170610" y="1743605"/>
          <a:ext cx="9756000" cy="4622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92820" y="1709702"/>
            <a:ext cx="19344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141313"/>
                </a:solidFill>
              </a:rPr>
              <a:t>Anteil (sehr) wichtig</a:t>
            </a:r>
            <a:endParaRPr lang="de-DE" sz="1400" dirty="0">
              <a:solidFill>
                <a:srgbClr val="141313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1489075" y="2271135"/>
            <a:ext cx="6597650" cy="0"/>
          </a:xfrm>
          <a:prstGeom prst="line">
            <a:avLst/>
          </a:prstGeom>
          <a:ln w="12700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1489075" y="3712278"/>
            <a:ext cx="6597650" cy="0"/>
          </a:xfrm>
          <a:prstGeom prst="line">
            <a:avLst/>
          </a:prstGeom>
          <a:ln w="12700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12"/>
          <p:cNvCxnSpPr/>
          <p:nvPr/>
        </p:nvCxnSpPr>
        <p:spPr>
          <a:xfrm>
            <a:off x="1489075" y="4660132"/>
            <a:ext cx="6597650" cy="0"/>
          </a:xfrm>
          <a:prstGeom prst="line">
            <a:avLst/>
          </a:prstGeom>
          <a:ln w="12700">
            <a:solidFill>
              <a:srgbClr val="7F7F7F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114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el 5"/>
          <p:cNvSpPr>
            <a:spLocks noGrp="1"/>
          </p:cNvSpPr>
          <p:nvPr>
            <p:ph type="title"/>
          </p:nvPr>
        </p:nvSpPr>
        <p:spPr>
          <a:xfrm>
            <a:off x="241219" y="161925"/>
            <a:ext cx="7213141" cy="555625"/>
          </a:xfrm>
        </p:spPr>
        <p:txBody>
          <a:bodyPr/>
          <a:lstStyle/>
          <a:p>
            <a:r>
              <a:rPr lang="de-DE" dirty="0"/>
              <a:t>puls über puls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3948622" y="1250765"/>
            <a:ext cx="5222347" cy="179157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lIns="54000" tIns="0" rIns="0" bIns="0" anchor="t"/>
          <a:lstStyle/>
          <a:p>
            <a:pPr defTabSz="457200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333625" algn="l"/>
              </a:tabLst>
            </a:pPr>
            <a:r>
              <a:rPr lang="de-DE" sz="1400" dirty="0">
                <a:solidFill>
                  <a:srgbClr val="141313"/>
                </a:solidFill>
                <a:latin typeface="Arial"/>
                <a:cs typeface="Arial" charset="0"/>
              </a:rPr>
              <a:t>Gründungsjahr:	</a:t>
            </a:r>
            <a:r>
              <a:rPr lang="de-DE" sz="1400" dirty="0" smtClean="0">
                <a:solidFill>
                  <a:srgbClr val="141313"/>
                </a:solidFill>
                <a:latin typeface="Arial"/>
                <a:cs typeface="Arial" charset="0"/>
              </a:rPr>
              <a:t>	1992 </a:t>
            </a:r>
            <a:endParaRPr lang="de-DE" sz="1400" dirty="0">
              <a:solidFill>
                <a:srgbClr val="141313"/>
              </a:solidFill>
              <a:latin typeface="Arial"/>
              <a:cs typeface="Arial" charset="0"/>
            </a:endParaRPr>
          </a:p>
          <a:p>
            <a:pPr defTabSz="457200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333625" algn="l"/>
              </a:tabLst>
            </a:pPr>
            <a:r>
              <a:rPr lang="de-DE" sz="1400" dirty="0">
                <a:solidFill>
                  <a:srgbClr val="141313"/>
                </a:solidFill>
                <a:latin typeface="Arial"/>
                <a:cs typeface="Arial" charset="0"/>
              </a:rPr>
              <a:t>Feste Mitarbeiter:	</a:t>
            </a:r>
            <a:r>
              <a:rPr lang="de-DE" sz="1400" dirty="0" smtClean="0">
                <a:solidFill>
                  <a:srgbClr val="141313"/>
                </a:solidFill>
                <a:latin typeface="Arial"/>
                <a:cs typeface="Arial" charset="0"/>
              </a:rPr>
              <a:t>	18</a:t>
            </a:r>
            <a:endParaRPr lang="de-DE" sz="1400" dirty="0">
              <a:solidFill>
                <a:srgbClr val="141313"/>
              </a:solidFill>
              <a:latin typeface="Arial"/>
              <a:cs typeface="Arial" charset="0"/>
            </a:endParaRPr>
          </a:p>
          <a:p>
            <a:pPr defTabSz="457200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333625" algn="l"/>
              </a:tabLst>
            </a:pPr>
            <a:r>
              <a:rPr lang="de-DE" sz="1400" dirty="0">
                <a:solidFill>
                  <a:srgbClr val="141313"/>
                </a:solidFill>
                <a:latin typeface="Arial"/>
                <a:cs typeface="Arial" charset="0"/>
              </a:rPr>
              <a:t>Mitarbeiter Telefonstudio:	140</a:t>
            </a:r>
          </a:p>
          <a:p>
            <a:pPr defTabSz="457200" eaLnBrk="0" fontAlgn="auto" hangingPunc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2333625" algn="l"/>
              </a:tabLst>
            </a:pPr>
            <a:r>
              <a:rPr lang="de-DE" sz="1400" dirty="0">
                <a:solidFill>
                  <a:srgbClr val="141313"/>
                </a:solidFill>
                <a:latin typeface="Arial"/>
                <a:cs typeface="Arial" charset="0"/>
              </a:rPr>
              <a:t>Firmensitz:	</a:t>
            </a:r>
            <a:r>
              <a:rPr lang="de-DE" sz="1400" dirty="0" smtClean="0">
                <a:solidFill>
                  <a:srgbClr val="141313"/>
                </a:solidFill>
                <a:latin typeface="Arial"/>
                <a:cs typeface="Arial" charset="0"/>
              </a:rPr>
              <a:t>	Schwaig </a:t>
            </a:r>
            <a:r>
              <a:rPr lang="de-DE" sz="1400" dirty="0">
                <a:solidFill>
                  <a:srgbClr val="141313"/>
                </a:solidFill>
                <a:latin typeface="Arial"/>
                <a:cs typeface="Arial" charset="0"/>
              </a:rPr>
              <a:t>bei Nürnberg</a:t>
            </a:r>
          </a:p>
        </p:txBody>
      </p:sp>
      <p:sp>
        <p:nvSpPr>
          <p:cNvPr id="44" name="Rechteck 43"/>
          <p:cNvSpPr/>
          <p:nvPr/>
        </p:nvSpPr>
        <p:spPr>
          <a:xfrm>
            <a:off x="-405755" y="1806643"/>
            <a:ext cx="397288" cy="347627"/>
          </a:xfrm>
          <a:prstGeom prst="rect">
            <a:avLst/>
          </a:prstGeom>
          <a:solidFill>
            <a:srgbClr val="22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34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139</a:t>
            </a:r>
            <a:endParaRPr lang="de-DE" sz="800" dirty="0">
              <a:solidFill>
                <a:srgbClr val="FFFFFE"/>
              </a:solidFill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206</a:t>
            </a:r>
          </a:p>
        </p:txBody>
      </p:sp>
      <p:sp>
        <p:nvSpPr>
          <p:cNvPr id="45" name="Rechteck 44"/>
          <p:cNvSpPr/>
          <p:nvPr/>
        </p:nvSpPr>
        <p:spPr>
          <a:xfrm>
            <a:off x="-405743" y="736619"/>
            <a:ext cx="397277" cy="347617"/>
          </a:xfrm>
          <a:prstGeom prst="rect">
            <a:avLst/>
          </a:prstGeom>
          <a:solidFill>
            <a:srgbClr val="00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63</a:t>
            </a:r>
          </a:p>
        </p:txBody>
      </p:sp>
      <p:sp>
        <p:nvSpPr>
          <p:cNvPr id="46" name="Rechteck 45"/>
          <p:cNvSpPr/>
          <p:nvPr/>
        </p:nvSpPr>
        <p:spPr>
          <a:xfrm>
            <a:off x="-405743" y="2164341"/>
            <a:ext cx="397277" cy="347617"/>
          </a:xfrm>
          <a:prstGeom prst="rect">
            <a:avLst/>
          </a:prstGeom>
          <a:solidFill>
            <a:srgbClr val="5B3C1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91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60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19</a:t>
            </a:r>
          </a:p>
        </p:txBody>
      </p:sp>
      <p:sp>
        <p:nvSpPr>
          <p:cNvPr id="47" name="Rechteck 46"/>
          <p:cNvSpPr/>
          <p:nvPr/>
        </p:nvSpPr>
        <p:spPr>
          <a:xfrm>
            <a:off x="-405743" y="2531267"/>
            <a:ext cx="397277" cy="347617"/>
          </a:xfrm>
          <a:prstGeom prst="rect">
            <a:avLst/>
          </a:prstGeom>
          <a:solidFill>
            <a:srgbClr val="99611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153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97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25</a:t>
            </a:r>
          </a:p>
        </p:txBody>
      </p:sp>
      <p:sp>
        <p:nvSpPr>
          <p:cNvPr id="48" name="Rechteck 47"/>
          <p:cNvSpPr/>
          <p:nvPr/>
        </p:nvSpPr>
        <p:spPr>
          <a:xfrm>
            <a:off x="-409039" y="4705877"/>
            <a:ext cx="397277" cy="347617"/>
          </a:xfrm>
          <a:prstGeom prst="rect">
            <a:avLst/>
          </a:prstGeom>
          <a:solidFill>
            <a:srgbClr val="AB0F1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171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23</a:t>
            </a:r>
          </a:p>
        </p:txBody>
      </p:sp>
      <p:sp>
        <p:nvSpPr>
          <p:cNvPr id="49" name="Rechteck 48"/>
          <p:cNvSpPr/>
          <p:nvPr/>
        </p:nvSpPr>
        <p:spPr>
          <a:xfrm>
            <a:off x="-405759" y="3987424"/>
            <a:ext cx="397277" cy="347617"/>
          </a:xfrm>
          <a:prstGeom prst="rect">
            <a:avLst/>
          </a:prstGeom>
          <a:solidFill>
            <a:srgbClr val="F78B1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247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139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31</a:t>
            </a:r>
          </a:p>
        </p:txBody>
      </p:sp>
      <p:sp>
        <p:nvSpPr>
          <p:cNvPr id="50" name="Rechteck 49"/>
          <p:cNvSpPr/>
          <p:nvPr/>
        </p:nvSpPr>
        <p:spPr>
          <a:xfrm>
            <a:off x="-405743" y="3265635"/>
            <a:ext cx="397277" cy="347617"/>
          </a:xfrm>
          <a:prstGeom prst="rect">
            <a:avLst/>
          </a:prstGeom>
          <a:solidFill>
            <a:srgbClr val="72942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148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32</a:t>
            </a:r>
          </a:p>
        </p:txBody>
      </p:sp>
      <p:sp>
        <p:nvSpPr>
          <p:cNvPr id="51" name="Rechteck 50"/>
          <p:cNvSpPr/>
          <p:nvPr/>
        </p:nvSpPr>
        <p:spPr>
          <a:xfrm>
            <a:off x="-405743" y="5069226"/>
            <a:ext cx="397277" cy="347617"/>
          </a:xfrm>
          <a:prstGeom prst="rect">
            <a:avLst/>
          </a:prstGeom>
          <a:solidFill>
            <a:srgbClr val="7F7F7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</p:txBody>
      </p:sp>
      <p:sp>
        <p:nvSpPr>
          <p:cNvPr id="52" name="Rechteck 51"/>
          <p:cNvSpPr/>
          <p:nvPr/>
        </p:nvSpPr>
        <p:spPr>
          <a:xfrm>
            <a:off x="-409039" y="4341780"/>
            <a:ext cx="397277" cy="347617"/>
          </a:xfrm>
          <a:prstGeom prst="rect">
            <a:avLst/>
          </a:prstGeom>
          <a:solidFill>
            <a:srgbClr val="F04E2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240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78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35</a:t>
            </a:r>
          </a:p>
        </p:txBody>
      </p:sp>
      <p:sp>
        <p:nvSpPr>
          <p:cNvPr id="53" name="Rechteck 52"/>
          <p:cNvSpPr/>
          <p:nvPr/>
        </p:nvSpPr>
        <p:spPr>
          <a:xfrm>
            <a:off x="-405743" y="3630185"/>
            <a:ext cx="397277" cy="347617"/>
          </a:xfrm>
          <a:prstGeom prst="rect">
            <a:avLst/>
          </a:prstGeom>
          <a:solidFill>
            <a:srgbClr val="FFD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255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222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64</a:t>
            </a:r>
          </a:p>
        </p:txBody>
      </p:sp>
      <p:sp>
        <p:nvSpPr>
          <p:cNvPr id="54" name="Rechteck 53"/>
          <p:cNvSpPr/>
          <p:nvPr/>
        </p:nvSpPr>
        <p:spPr>
          <a:xfrm>
            <a:off x="-405759" y="1092241"/>
            <a:ext cx="397277" cy="347617"/>
          </a:xfrm>
          <a:prstGeom prst="rect">
            <a:avLst/>
          </a:prstGeom>
          <a:solidFill>
            <a:srgbClr val="004C8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76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143</a:t>
            </a:r>
            <a:endParaRPr lang="de-DE" sz="8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55" name="Rechteck 54"/>
          <p:cNvSpPr/>
          <p:nvPr/>
        </p:nvSpPr>
        <p:spPr>
          <a:xfrm>
            <a:off x="-405759" y="1456368"/>
            <a:ext cx="397277" cy="347617"/>
          </a:xfrm>
          <a:prstGeom prst="rect">
            <a:avLst/>
          </a:prstGeom>
          <a:solidFill>
            <a:srgbClr val="006C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>
                <a:solidFill>
                  <a:sysClr val="window" lastClr="FFFFFF"/>
                </a:solidFill>
                <a:latin typeface="Calibri"/>
              </a:rPr>
              <a:t>0</a:t>
            </a:r>
            <a:endParaRPr lang="de-DE" sz="800" kern="0" dirty="0" smtClean="0">
              <a:solidFill>
                <a:sysClr val="window" lastClr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169</a:t>
            </a:r>
          </a:p>
        </p:txBody>
      </p:sp>
      <p:sp>
        <p:nvSpPr>
          <p:cNvPr id="56" name="Rechteck 55"/>
          <p:cNvSpPr/>
          <p:nvPr/>
        </p:nvSpPr>
        <p:spPr>
          <a:xfrm>
            <a:off x="-405743" y="2901141"/>
            <a:ext cx="397277" cy="347617"/>
          </a:xfrm>
          <a:prstGeom prst="rect">
            <a:avLst/>
          </a:prstGeom>
          <a:solidFill>
            <a:srgbClr val="29761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41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28</a:t>
            </a:r>
          </a:p>
        </p:txBody>
      </p:sp>
      <p:sp>
        <p:nvSpPr>
          <p:cNvPr id="57" name="Rechteck 56"/>
          <p:cNvSpPr/>
          <p:nvPr/>
        </p:nvSpPr>
        <p:spPr>
          <a:xfrm>
            <a:off x="-405759" y="5437726"/>
            <a:ext cx="397277" cy="347617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</p:txBody>
      </p:sp>
      <p:sp>
        <p:nvSpPr>
          <p:cNvPr id="63" name="Rechteck 62"/>
          <p:cNvSpPr/>
          <p:nvPr/>
        </p:nvSpPr>
        <p:spPr>
          <a:xfrm>
            <a:off x="7648577" y="6045124"/>
            <a:ext cx="1364078" cy="72715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 sz="1800" b="0">
              <a:solidFill>
                <a:srgbClr val="FFFFFE"/>
              </a:solidFill>
            </a:endParaRPr>
          </a:p>
        </p:txBody>
      </p:sp>
      <p:pic>
        <p:nvPicPr>
          <p:cNvPr id="64" name="Grafik 6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497" y="1091724"/>
            <a:ext cx="3164480" cy="2109653"/>
          </a:xfrm>
          <a:prstGeom prst="snip2DiagRect">
            <a:avLst>
              <a:gd name="adj1" fmla="val 19264"/>
              <a:gd name="adj2" fmla="val 0"/>
            </a:avLst>
          </a:prstGeom>
          <a:solidFill>
            <a:srgbClr val="FFFFFF">
              <a:shade val="85000"/>
            </a:srgbClr>
          </a:solidFill>
          <a:ln w="635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</p:spPr>
      </p:pic>
      <p:sp>
        <p:nvSpPr>
          <p:cNvPr id="25" name="Rectangle 5"/>
          <p:cNvSpPr>
            <a:spLocks noChangeArrowheads="1"/>
          </p:cNvSpPr>
          <p:nvPr/>
        </p:nvSpPr>
        <p:spPr bwMode="auto">
          <a:xfrm>
            <a:off x="245541" y="3476680"/>
            <a:ext cx="7450661" cy="265799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lIns="54000" tIns="0" rIns="0" bIns="0" anchor="t"/>
          <a:lstStyle/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rgbClr val="141313"/>
                </a:solidFill>
                <a:latin typeface="Arial"/>
                <a:cs typeface="Arial" charset="0"/>
              </a:rPr>
              <a:t>Kerngeschäft:	</a:t>
            </a:r>
            <a:r>
              <a:rPr lang="de-DE" sz="1600" dirty="0" smtClean="0">
                <a:solidFill>
                  <a:srgbClr val="141313"/>
                </a:solidFill>
                <a:latin typeface="Arial"/>
                <a:cs typeface="Arial" charset="0"/>
              </a:rPr>
              <a:t>	Quantitative </a:t>
            </a:r>
            <a:r>
              <a:rPr lang="de-DE" sz="1600" dirty="0">
                <a:solidFill>
                  <a:srgbClr val="141313"/>
                </a:solidFill>
                <a:latin typeface="Arial"/>
                <a:cs typeface="Arial" charset="0"/>
              </a:rPr>
              <a:t>und qualitative Marktforschung </a:t>
            </a:r>
            <a:br>
              <a:rPr lang="de-DE" sz="1600" dirty="0">
                <a:solidFill>
                  <a:srgbClr val="141313"/>
                </a:solidFill>
                <a:latin typeface="Arial"/>
                <a:cs typeface="Arial" charset="0"/>
              </a:rPr>
            </a:b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  <a:r>
              <a:rPr lang="de-DE" sz="1600" b="0" dirty="0" smtClean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endParaRPr lang="de-DE" sz="1600" b="0" dirty="0">
              <a:solidFill>
                <a:srgbClr val="141313"/>
              </a:solidFill>
              <a:latin typeface="Arial"/>
              <a:cs typeface="Arial" charset="0"/>
            </a:endParaRP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de-DE" sz="1600" dirty="0" smtClean="0">
                <a:solidFill>
                  <a:srgbClr val="141313"/>
                </a:solidFill>
                <a:latin typeface="Arial"/>
                <a:cs typeface="Arial" charset="0"/>
              </a:rPr>
              <a:t>Ziel:</a:t>
            </a:r>
            <a:r>
              <a:rPr lang="de-DE" sz="1600" dirty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  <a:r>
              <a:rPr lang="de-DE" sz="1600" dirty="0" smtClean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  <a:r>
              <a:rPr lang="de-DE" sz="1600" i="1" dirty="0" err="1" smtClean="0">
                <a:solidFill>
                  <a:srgbClr val="141313"/>
                </a:solidFill>
                <a:latin typeface="Arial"/>
                <a:cs typeface="Arial" charset="0"/>
              </a:rPr>
              <a:t>For</a:t>
            </a:r>
            <a:r>
              <a:rPr lang="de-DE" sz="1600" i="1" dirty="0" smtClean="0">
                <a:solidFill>
                  <a:srgbClr val="141313"/>
                </a:solidFill>
                <a:latin typeface="Arial"/>
                <a:cs typeface="Arial" charset="0"/>
              </a:rPr>
              <a:t> </a:t>
            </a:r>
            <a:r>
              <a:rPr lang="de-DE" sz="1600" i="1" dirty="0" err="1">
                <a:solidFill>
                  <a:srgbClr val="141313"/>
                </a:solidFill>
                <a:latin typeface="Arial"/>
                <a:cs typeface="Arial" charset="0"/>
              </a:rPr>
              <a:t>Better</a:t>
            </a:r>
            <a:r>
              <a:rPr lang="de-DE" sz="1600" i="1" dirty="0">
                <a:solidFill>
                  <a:srgbClr val="141313"/>
                </a:solidFill>
                <a:latin typeface="Arial"/>
                <a:cs typeface="Arial" charset="0"/>
              </a:rPr>
              <a:t> </a:t>
            </a:r>
            <a:r>
              <a:rPr lang="de-DE" sz="1600" i="1" dirty="0" err="1">
                <a:solidFill>
                  <a:srgbClr val="141313"/>
                </a:solidFill>
                <a:latin typeface="Arial"/>
                <a:cs typeface="Arial" charset="0"/>
              </a:rPr>
              <a:t>Decisions</a:t>
            </a:r>
            <a:r>
              <a:rPr lang="de-DE" sz="1600" i="1" dirty="0">
                <a:solidFill>
                  <a:srgbClr val="141313"/>
                </a:solidFill>
                <a:latin typeface="Arial"/>
                <a:cs typeface="Arial" charset="0"/>
              </a:rPr>
              <a:t> </a:t>
            </a: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/>
            </a:r>
            <a:b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</a:b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  <a:r>
              <a:rPr lang="de-DE" sz="1600" b="0" dirty="0" smtClean="0">
                <a:solidFill>
                  <a:srgbClr val="141313"/>
                </a:solidFill>
                <a:latin typeface="Arial"/>
                <a:cs typeface="Arial" charset="0"/>
              </a:rPr>
              <a:t>		</a:t>
            </a: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>Effiziente Marktforschung und</a:t>
            </a:r>
            <a:b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</a:b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>				Empfehlungen für bessere Entscheidungen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de-DE" sz="1600" b="0" dirty="0">
                <a:solidFill>
                  <a:srgbClr val="141313"/>
                </a:solidFill>
                <a:latin typeface="Arial"/>
                <a:cs typeface="Arial" charset="0"/>
              </a:rPr>
              <a:t>				und Strategien</a:t>
            </a:r>
            <a:r>
              <a:rPr lang="de-DE" sz="1600" b="0" dirty="0" smtClean="0">
                <a:solidFill>
                  <a:srgbClr val="141313"/>
                </a:solidFill>
                <a:latin typeface="Arial"/>
                <a:cs typeface="Arial" charset="0"/>
              </a:rPr>
              <a:t>.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endParaRPr lang="de-DE" sz="1600" b="0" dirty="0">
              <a:solidFill>
                <a:srgbClr val="141313"/>
              </a:solidFill>
              <a:latin typeface="Arial"/>
              <a:cs typeface="Arial" charset="0"/>
            </a:endParaRP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endParaRPr lang="de-DE" sz="1600" b="0" dirty="0">
              <a:solidFill>
                <a:srgbClr val="141313"/>
              </a:solidFill>
              <a:latin typeface="Arial"/>
              <a:cs typeface="Arial" charset="0"/>
            </a:endParaRP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r>
              <a:rPr lang="de-DE" sz="1600" dirty="0">
                <a:solidFill>
                  <a:srgbClr val="141313"/>
                </a:solidFill>
                <a:latin typeface="Arial"/>
                <a:cs typeface="Arial" charset="0"/>
              </a:rPr>
              <a:t>Aktive Mitgliedschaften:</a:t>
            </a:r>
          </a:p>
          <a:p>
            <a:pPr defTabSz="457200" eaLnBrk="0" fontAlgn="auto" hangingPunct="0">
              <a:spcBef>
                <a:spcPts val="0"/>
              </a:spcBef>
              <a:spcAft>
                <a:spcPts val="0"/>
              </a:spcAft>
            </a:pPr>
            <a:endParaRPr lang="de-DE" sz="1600" b="0" dirty="0">
              <a:solidFill>
                <a:srgbClr val="141313"/>
              </a:solidFill>
              <a:latin typeface="Arial"/>
              <a:cs typeface="Arial" charset="0"/>
            </a:endParaRPr>
          </a:p>
        </p:txBody>
      </p:sp>
      <p:pic>
        <p:nvPicPr>
          <p:cNvPr id="26" name="Picture 6" descr="bvm_logo_download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85038" y="5583109"/>
            <a:ext cx="471487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7" descr="adm_logo_grau_0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1EFF0"/>
              </a:clrFrom>
              <a:clrTo>
                <a:srgbClr val="F1EF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111"/>
          <a:stretch>
            <a:fillRect/>
          </a:stretch>
        </p:blipFill>
        <p:spPr bwMode="auto">
          <a:xfrm>
            <a:off x="3847022" y="5633913"/>
            <a:ext cx="1030288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32885" y="5629147"/>
            <a:ext cx="10477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60022" y="5479926"/>
            <a:ext cx="60960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8270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Ausgewählte Referenzen </a:t>
            </a:r>
            <a:endParaRPr lang="de-DE" dirty="0"/>
          </a:p>
        </p:txBody>
      </p:sp>
      <p:pic>
        <p:nvPicPr>
          <p:cNvPr id="228" name="Picture 33" descr="hettich"/>
          <p:cNvPicPr preferRelativeResize="0"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3256412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9" name="Picture 6" descr="aichinger"/>
          <p:cNvPicPr preferRelativeResize="0"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1108074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0" name="Picture 7" descr="aka"/>
          <p:cNvPicPr preferRelativeResize="0"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110959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1" name="Picture 8" descr="allianz"/>
          <p:cNvPicPr preferRelativeResize="0"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110959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2" name="Picture 9" descr="autoundwirtschaft"/>
          <p:cNvPicPr preferRelativeResize="0"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1649723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3" name="Picture 10" descr="avanti"/>
          <p:cNvPicPr preferRelativeResize="0"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1648202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4" name="Picture 11" descr="autoscout24"/>
          <p:cNvPicPr preferRelativeResize="0"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1648202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" name="Picture 12" descr="apz"/>
          <p:cNvPicPr preferRelativeResize="0"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110959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6" name="Picture 13" descr="apollo"/>
          <p:cNvPicPr preferRelativeResize="0"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1109595"/>
            <a:ext cx="637503" cy="295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7" name="Picture 14" descr="axa"/>
          <p:cNvPicPr preferRelativeResize="0"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165428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8" name="Picture 15" descr="aventi"/>
          <p:cNvPicPr preferRelativeResize="0">
            <a:picLocks noChangeAspect="1" noChangeArrowheads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1654288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9" name="Picture 16" descr="autobusinessverlag"/>
          <p:cNvPicPr preferRelativeResize="0"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1109595"/>
            <a:ext cx="637503" cy="29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0" name="Picture 17" descr="aral"/>
          <p:cNvPicPr preferRelativeResize="0"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110959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1" name="Picture 18" descr="atu"/>
          <p:cNvPicPr preferRelativeResize="0"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1109595"/>
            <a:ext cx="637503" cy="29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2" name="Picture 19" descr="audi"/>
          <p:cNvPicPr preferRelativeResize="0">
            <a:picLocks noChangeAspect="1" noChangeArrowheads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1109595"/>
            <a:ext cx="637503" cy="29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3" name="Picture 20" descr="bertelsmann"/>
          <p:cNvPicPr preferRelativeResize="0"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1654288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4" name="Picture 21" descr="basf"/>
          <p:cNvPicPr preferRelativeResize="0">
            <a:picLocks noChangeAspect="1" noChangeArrowheads="1"/>
          </p:cNvPicPr>
          <p:nvPr/>
        </p:nvPicPr>
        <p:blipFill>
          <a:blip r:embed="rId1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165428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" name="Picture 22" descr="bdk"/>
          <p:cNvPicPr preferRelativeResize="0">
            <a:picLocks noChangeAspect="1" noChangeArrowheads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1654288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" name="Picture 23" descr="beck"/>
          <p:cNvPicPr preferRelativeResize="0">
            <a:picLocks noChangeAspect="1" noChangeArrowheads="1"/>
          </p:cNvPicPr>
          <p:nvPr/>
        </p:nvPicPr>
        <p:blipFill>
          <a:blip r:embed="rId2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1654288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7" name="Picture 24" descr="bmw"/>
          <p:cNvPicPr preferRelativeResize="0">
            <a:picLocks noChangeAspect="1" noChangeArrowheads="1"/>
          </p:cNvPicPr>
          <p:nvPr/>
        </p:nvPicPr>
        <p:blipFill>
          <a:blip r:embed="rId2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1654288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8" name="Picture 25" descr="autohausonline"/>
          <p:cNvPicPr preferRelativeResize="0">
            <a:picLocks noChangeAspect="1" noChangeArrowheads="1"/>
          </p:cNvPicPr>
          <p:nvPr/>
        </p:nvPicPr>
        <p:blipFill>
          <a:blip r:embed="rId2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1109595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9" name="Picture 26" descr="dbv_neu"/>
          <p:cNvPicPr preferRelativeResize="0">
            <a:picLocks noChangeAspect="1" noChangeArrowheads="1"/>
          </p:cNvPicPr>
          <p:nvPr/>
        </p:nvPicPr>
        <p:blipFill>
          <a:blip r:embed="rId2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2151814"/>
            <a:ext cx="637503" cy="30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0" name="Picture 27" descr="gebrauchtwagende"/>
          <p:cNvPicPr preferRelativeResize="0">
            <a:picLocks noChangeAspect="1" noChangeArrowheads="1"/>
          </p:cNvPicPr>
          <p:nvPr/>
        </p:nvPicPr>
        <p:blipFill>
          <a:blip r:embed="rId2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2723892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1" name="Picture 28" descr="fiatbank"/>
          <p:cNvPicPr preferRelativeResize="0">
            <a:picLocks noChangeAspect="1" noChangeArrowheads="1"/>
          </p:cNvPicPr>
          <p:nvPr/>
        </p:nvPicPr>
        <p:blipFill>
          <a:blip r:embed="rId2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2734543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2" name="Picture 29" descr="cortalconsors"/>
          <p:cNvPicPr preferRelativeResize="0">
            <a:picLocks noChangeAspect="1" noChangeArrowheads="1"/>
          </p:cNvPicPr>
          <p:nvPr/>
        </p:nvPicPr>
        <p:blipFill>
          <a:blip r:embed="rId2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2153335"/>
            <a:ext cx="637503" cy="30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3" name="Picture 30" descr="creditplusbank"/>
          <p:cNvPicPr preferRelativeResize="0">
            <a:picLocks noChangeAspect="1" noChangeArrowheads="1"/>
          </p:cNvPicPr>
          <p:nvPr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2150292"/>
            <a:ext cx="637503" cy="307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4" name="Picture 31" descr="das"/>
          <p:cNvPicPr preferRelativeResize="0">
            <a:picLocks noChangeAspect="1" noChangeArrowheads="1"/>
          </p:cNvPicPr>
          <p:nvPr/>
        </p:nvPicPr>
        <p:blipFill>
          <a:blip r:embed="rId2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2151814"/>
            <a:ext cx="637503" cy="30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5" name="Picture 32" descr="ferrari"/>
          <p:cNvPicPr preferRelativeResize="0">
            <a:picLocks noChangeAspect="1" noChangeArrowheads="1"/>
          </p:cNvPicPr>
          <p:nvPr/>
        </p:nvPicPr>
        <p:blipFill>
          <a:blip r:embed="rId2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" name="Picture 33" descr="ffs"/>
          <p:cNvPicPr preferRelativeResize="0">
            <a:picLocks noChangeAspect="1" noChangeArrowheads="1"/>
          </p:cNvPicPr>
          <p:nvPr/>
        </p:nvPicPr>
        <p:blipFill>
          <a:blip r:embed="rId3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2729978"/>
            <a:ext cx="637503" cy="296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7" name="Picture 34" descr="stabilo"/>
          <p:cNvPicPr preferRelativeResize="0">
            <a:picLocks noChangeAspect="1" noChangeArrowheads="1"/>
          </p:cNvPicPr>
          <p:nvPr/>
        </p:nvPicPr>
        <p:blipFill>
          <a:blip r:embed="rId3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8" name="Picture 35" descr="starbucks"/>
          <p:cNvPicPr preferRelativeResize="0">
            <a:picLocks noChangeAspect="1" noChangeArrowheads="1"/>
          </p:cNvPicPr>
          <p:nvPr/>
        </p:nvPicPr>
        <p:blipFill>
          <a:blip r:embed="rId3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4902660"/>
            <a:ext cx="637503" cy="304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9" name="Picture 36" descr="stmoritz"/>
          <p:cNvPicPr preferRelativeResize="0">
            <a:picLocks noChangeAspect="1" noChangeArrowheads="1"/>
          </p:cNvPicPr>
          <p:nvPr/>
        </p:nvPicPr>
        <p:blipFill>
          <a:blip r:embed="rId3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4902660"/>
            <a:ext cx="637503" cy="28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0" name="Picture 37" descr="ifa"/>
          <p:cNvPicPr preferRelativeResize="0">
            <a:picLocks noChangeAspect="1" noChangeArrowheads="1"/>
          </p:cNvPicPr>
          <p:nvPr/>
        </p:nvPicPr>
        <p:blipFill>
          <a:blip r:embed="rId3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326097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1" name="Picture 38" descr="kia"/>
          <p:cNvPicPr preferRelativeResize="0">
            <a:picLocks noChangeAspect="1" noChangeArrowheads="1"/>
          </p:cNvPicPr>
          <p:nvPr/>
        </p:nvPicPr>
        <p:blipFill>
          <a:blip r:embed="rId3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326097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2" name="Picture 39" descr="kunzmann"/>
          <p:cNvPicPr preferRelativeResize="0">
            <a:picLocks noChangeAspect="1" noChangeArrowheads="1"/>
          </p:cNvPicPr>
          <p:nvPr/>
        </p:nvPicPr>
        <p:blipFill>
          <a:blip r:embed="rId3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326097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3" name="Picture 40" descr="lbb"/>
          <p:cNvPicPr preferRelativeResize="0">
            <a:picLocks noChangeAspect="1" noChangeArrowheads="1"/>
          </p:cNvPicPr>
          <p:nvPr/>
        </p:nvPicPr>
        <p:blipFill>
          <a:blip r:embed="rId3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3260977"/>
            <a:ext cx="637503" cy="30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41" descr="messefriedrichshafen"/>
          <p:cNvPicPr preferRelativeResize="0">
            <a:picLocks noChangeAspect="1" noChangeArrowheads="1"/>
          </p:cNvPicPr>
          <p:nvPr/>
        </p:nvPicPr>
        <p:blipFill>
          <a:blip r:embed="rId3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42" descr="mitsubishi"/>
          <p:cNvPicPr preferRelativeResize="0">
            <a:picLocks noChangeAspect="1" noChangeArrowheads="1"/>
          </p:cNvPicPr>
          <p:nvPr/>
        </p:nvPicPr>
        <p:blipFill>
          <a:blip r:embed="rId3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380414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43" descr="mobilede"/>
          <p:cNvPicPr preferRelativeResize="0">
            <a:picLocks noChangeAspect="1" noChangeArrowheads="1"/>
          </p:cNvPicPr>
          <p:nvPr/>
        </p:nvPicPr>
        <p:blipFill>
          <a:blip r:embed="rId4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380414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44" descr="neumarkterlammsbraeu"/>
          <p:cNvPicPr preferRelativeResize="0">
            <a:picLocks noChangeAspect="1" noChangeArrowheads="1"/>
          </p:cNvPicPr>
          <p:nvPr/>
        </p:nvPicPr>
        <p:blipFill>
          <a:blip r:embed="rId4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3804147"/>
            <a:ext cx="637503" cy="29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45" descr="nuernbergerversicherungsgruppe"/>
          <p:cNvPicPr preferRelativeResize="0">
            <a:picLocks noChangeAspect="1" noChangeArrowheads="1"/>
          </p:cNvPicPr>
          <p:nvPr/>
        </p:nvPicPr>
        <p:blipFill>
          <a:blip r:embed="rId4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3804147"/>
            <a:ext cx="637503" cy="298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46" descr="pfleiderer"/>
          <p:cNvPicPr preferRelativeResize="0">
            <a:picLocks noChangeAspect="1" noChangeArrowheads="1"/>
          </p:cNvPicPr>
          <p:nvPr/>
        </p:nvPicPr>
        <p:blipFill>
          <a:blip r:embed="rId4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434579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0" name="Picture 47" descr="progenium"/>
          <p:cNvPicPr preferRelativeResize="0">
            <a:picLocks noChangeAspect="1" noChangeArrowheads="1"/>
          </p:cNvPicPr>
          <p:nvPr/>
        </p:nvPicPr>
        <p:blipFill>
          <a:blip r:embed="rId4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434579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1" name="Picture 48" descr="quirinbank"/>
          <p:cNvPicPr preferRelativeResize="0">
            <a:picLocks noChangeAspect="1" noChangeArrowheads="1"/>
          </p:cNvPicPr>
          <p:nvPr/>
        </p:nvPicPr>
        <p:blipFill>
          <a:blip r:embed="rId4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434579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2" name="Picture 49" descr="rcibanque"/>
          <p:cNvPicPr preferRelativeResize="0">
            <a:picLocks noChangeAspect="1" noChangeArrowheads="1"/>
          </p:cNvPicPr>
          <p:nvPr/>
        </p:nvPicPr>
        <p:blipFill>
          <a:blip r:embed="rId4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4345797"/>
            <a:ext cx="637503" cy="299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3" name="Picture 50" descr="rmv"/>
          <p:cNvPicPr preferRelativeResize="0">
            <a:picLocks noChangeAspect="1" noChangeArrowheads="1"/>
          </p:cNvPicPr>
          <p:nvPr/>
        </p:nvPicPr>
        <p:blipFill>
          <a:blip r:embed="rId4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4345797"/>
            <a:ext cx="637503" cy="301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4" name="Picture 51" descr="sparkasse"/>
          <p:cNvPicPr preferRelativeResize="0">
            <a:picLocks noChangeAspect="1" noChangeArrowheads="1"/>
          </p:cNvPicPr>
          <p:nvPr/>
        </p:nvPicPr>
        <p:blipFill>
          <a:blip r:embed="rId4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4902660"/>
            <a:ext cx="637503" cy="284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5" name="Picture 52" descr="springersbm"/>
          <p:cNvPicPr preferRelativeResize="0">
            <a:picLocks noChangeAspect="1" noChangeArrowheads="1"/>
          </p:cNvPicPr>
          <p:nvPr/>
        </p:nvPicPr>
        <p:blipFill>
          <a:blip r:embed="rId4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" name="Picture 53" descr="zftrading"/>
          <p:cNvPicPr preferRelativeResize="0">
            <a:picLocks noChangeAspect="1" noChangeArrowheads="1"/>
          </p:cNvPicPr>
          <p:nvPr/>
        </p:nvPicPr>
        <p:blipFill>
          <a:blip r:embed="rId5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7" name="Picture 54" descr="truckscout24"/>
          <p:cNvPicPr preferRelativeResize="0">
            <a:picLocks noChangeAspect="1" noChangeArrowheads="1"/>
          </p:cNvPicPr>
          <p:nvPr/>
        </p:nvPicPr>
        <p:blipFill>
          <a:blip r:embed="rId5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5423009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8" name="Picture 55" descr="tuevnord"/>
          <p:cNvPicPr preferRelativeResize="0">
            <a:picLocks noChangeAspect="1" noChangeArrowheads="1"/>
          </p:cNvPicPr>
          <p:nvPr/>
        </p:nvPicPr>
        <p:blipFill>
          <a:blip r:embed="rId5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5423009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9" name="Picture 56" descr="uniqa"/>
          <p:cNvPicPr preferRelativeResize="0">
            <a:picLocks noChangeAspect="1" noChangeArrowheads="1"/>
          </p:cNvPicPr>
          <p:nvPr/>
        </p:nvPicPr>
        <p:blipFill>
          <a:blip r:embed="rId5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5423009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0" name="Picture 57" descr="vda"/>
          <p:cNvPicPr preferRelativeResize="0">
            <a:picLocks noChangeAspect="1" noChangeArrowheads="1"/>
          </p:cNvPicPr>
          <p:nvPr/>
        </p:nvPicPr>
        <p:blipFill>
          <a:blip r:embed="rId5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5423009"/>
            <a:ext cx="637503" cy="305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1" name="Picture 58" descr="vegesta"/>
          <p:cNvPicPr preferRelativeResize="0">
            <a:picLocks noChangeAspect="1" noChangeArrowheads="1"/>
          </p:cNvPicPr>
          <p:nvPr/>
        </p:nvPicPr>
        <p:blipFill>
          <a:blip r:embed="rId5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54072" y="5423009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2" name="Picture 59" descr="wackerneuson"/>
          <p:cNvPicPr preferRelativeResize="0">
            <a:picLocks noChangeAspect="1" noChangeArrowheads="1"/>
          </p:cNvPicPr>
          <p:nvPr/>
        </p:nvPicPr>
        <p:blipFill>
          <a:blip r:embed="rId5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66826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3" name="Picture 60" descr="westu"/>
          <p:cNvPicPr preferRelativeResize="0">
            <a:picLocks noChangeAspect="1" noChangeArrowheads="1"/>
          </p:cNvPicPr>
          <p:nvPr/>
        </p:nvPicPr>
        <p:blipFill>
          <a:blip r:embed="rId5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6245" y="5972265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4" name="Picture 61" descr="wundw"/>
          <p:cNvPicPr preferRelativeResize="0">
            <a:picLocks noChangeAspect="1" noChangeArrowheads="1"/>
          </p:cNvPicPr>
          <p:nvPr/>
        </p:nvPicPr>
        <p:blipFill>
          <a:blip r:embed="rId5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08928" y="5972265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5" name="Picture 62" descr="zeitlauf"/>
          <p:cNvPicPr preferRelativeResize="0">
            <a:picLocks noChangeAspect="1" noChangeArrowheads="1"/>
          </p:cNvPicPr>
          <p:nvPr/>
        </p:nvPicPr>
        <p:blipFill>
          <a:blip r:embed="rId5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" name="Picture 63" descr="goretex"/>
          <p:cNvPicPr preferRelativeResize="0">
            <a:picLocks noChangeAspect="1" noChangeArrowheads="1"/>
          </p:cNvPicPr>
          <p:nvPr/>
        </p:nvPicPr>
        <p:blipFill>
          <a:blip r:embed="rId6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326097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7" name="Picture 64" descr="gls"/>
          <p:cNvPicPr preferRelativeResize="0">
            <a:picLocks noChangeAspect="1" noChangeArrowheads="1"/>
          </p:cNvPicPr>
          <p:nvPr/>
        </p:nvPicPr>
        <p:blipFill>
          <a:blip r:embed="rId6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326097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8" name="Picture 65" descr="gmac"/>
          <p:cNvPicPr preferRelativeResize="0">
            <a:picLocks noChangeAspect="1" noChangeArrowheads="1"/>
          </p:cNvPicPr>
          <p:nvPr/>
        </p:nvPicPr>
        <p:blipFill>
          <a:blip r:embed="rId6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3260977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9" name="Picture 66" descr="gore"/>
          <p:cNvPicPr preferRelativeResize="0">
            <a:picLocks noChangeAspect="1" noChangeArrowheads="1"/>
          </p:cNvPicPr>
          <p:nvPr/>
        </p:nvPicPr>
        <p:blipFill>
          <a:blip r:embed="rId6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3244241"/>
            <a:ext cx="637503" cy="2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0" name="Picture 67" descr="ebaymotors"/>
          <p:cNvPicPr preferRelativeResize="0">
            <a:picLocks noChangeAspect="1" noChangeArrowheads="1"/>
          </p:cNvPicPr>
          <p:nvPr/>
        </p:nvPicPr>
        <p:blipFill>
          <a:blip r:embed="rId6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1" name="Picture 68" descr="bosch"/>
          <p:cNvPicPr preferRelativeResize="0">
            <a:picLocks noChangeAspect="1" noChangeArrowheads="1"/>
          </p:cNvPicPr>
          <p:nvPr/>
        </p:nvPicPr>
        <p:blipFill>
          <a:blip r:embed="rId6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216398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2" name="Picture 69" descr="bulthaup"/>
          <p:cNvPicPr preferRelativeResize="0">
            <a:picLocks noChangeAspect="1" noChangeArrowheads="1"/>
          </p:cNvPicPr>
          <p:nvPr/>
        </p:nvPicPr>
        <p:blipFill>
          <a:blip r:embed="rId6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216398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3" name="Picture 70" descr="cargarantie"/>
          <p:cNvPicPr preferRelativeResize="0">
            <a:picLocks noChangeAspect="1" noChangeArrowheads="1"/>
          </p:cNvPicPr>
          <p:nvPr/>
        </p:nvPicPr>
        <p:blipFill>
          <a:blip r:embed="rId6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216855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4" name="Picture 71" descr="castrol"/>
          <p:cNvPicPr preferRelativeResize="0">
            <a:picLocks noChangeAspect="1" noChangeArrowheads="1"/>
          </p:cNvPicPr>
          <p:nvPr/>
        </p:nvPicPr>
        <p:blipFill>
          <a:blip r:embed="rId6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216398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5" name="Picture 72" descr="conocophillips"/>
          <p:cNvPicPr preferRelativeResize="0">
            <a:picLocks noChangeAspect="1" noChangeArrowheads="1"/>
          </p:cNvPicPr>
          <p:nvPr/>
        </p:nvPicPr>
        <p:blipFill>
          <a:blip r:embed="rId6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216398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" name="Picture 73" descr="datev"/>
          <p:cNvPicPr preferRelativeResize="0">
            <a:picLocks noChangeAspect="1" noChangeArrowheads="1"/>
          </p:cNvPicPr>
          <p:nvPr/>
        </p:nvPicPr>
        <p:blipFill>
          <a:blip r:embed="rId7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216398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" name="Picture 74" descr="dekra"/>
          <p:cNvPicPr preferRelativeResize="0">
            <a:picLocks noChangeAspect="1" noChangeArrowheads="1"/>
          </p:cNvPicPr>
          <p:nvPr/>
        </p:nvPicPr>
        <p:blipFill>
          <a:blip r:embed="rId7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8" name="Picture 75" descr="deutschepost"/>
          <p:cNvPicPr preferRelativeResize="0">
            <a:picLocks noChangeAspect="1" noChangeArrowheads="1"/>
          </p:cNvPicPr>
          <p:nvPr/>
        </p:nvPicPr>
        <p:blipFill>
          <a:blip r:embed="rId7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9" name="Picture 76" descr="easycredit"/>
          <p:cNvPicPr preferRelativeResize="0">
            <a:picLocks noChangeAspect="1" noChangeArrowheads="1"/>
          </p:cNvPicPr>
          <p:nvPr/>
        </p:nvPicPr>
        <p:blipFill>
          <a:blip r:embed="rId7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2745193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0" name="Picture 77" descr="fackelmann"/>
          <p:cNvPicPr preferRelativeResize="0">
            <a:picLocks noChangeAspect="1" noChangeArrowheads="1"/>
          </p:cNvPicPr>
          <p:nvPr/>
        </p:nvPicPr>
        <p:blipFill>
          <a:blip r:embed="rId7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1" name="Picture 78" descr="ford"/>
          <p:cNvPicPr preferRelativeResize="0">
            <a:picLocks noChangeAspect="1" noChangeArrowheads="1"/>
          </p:cNvPicPr>
          <p:nvPr/>
        </p:nvPicPr>
        <p:blipFill>
          <a:blip r:embed="rId7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05083" y="2733021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2" name="Picture 79" descr="gtue"/>
          <p:cNvPicPr preferRelativeResize="0">
            <a:picLocks noChangeAspect="1" noChangeArrowheads="1"/>
          </p:cNvPicPr>
          <p:nvPr/>
        </p:nvPicPr>
        <p:blipFill>
          <a:blip r:embed="rId7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325945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3" name="Picture 80" descr="vwfs"/>
          <p:cNvPicPr preferRelativeResize="0">
            <a:picLocks noChangeAspect="1" noChangeArrowheads="1"/>
          </p:cNvPicPr>
          <p:nvPr/>
        </p:nvPicPr>
        <p:blipFill>
          <a:blip r:embed="rId7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4" name="Picture 81" descr="lexus"/>
          <p:cNvPicPr preferRelativeResize="0">
            <a:picLocks noChangeAspect="1" noChangeArrowheads="1"/>
          </p:cNvPicPr>
          <p:nvPr/>
        </p:nvPicPr>
        <p:blipFill>
          <a:blip r:embed="rId7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5" name="Picture 82" descr="lufthansa"/>
          <p:cNvPicPr preferRelativeResize="0">
            <a:picLocks noChangeAspect="1" noChangeArrowheads="1"/>
          </p:cNvPicPr>
          <p:nvPr/>
        </p:nvPicPr>
        <p:blipFill>
          <a:blip r:embed="rId7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6" name="Picture 83" descr="mcfit"/>
          <p:cNvPicPr preferRelativeResize="0">
            <a:picLocks noChangeAspect="1" noChangeArrowheads="1"/>
          </p:cNvPicPr>
          <p:nvPr/>
        </p:nvPicPr>
        <p:blipFill>
          <a:blip r:embed="rId8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" name="Picture 84" descr="mercedesbenz"/>
          <p:cNvPicPr preferRelativeResize="0">
            <a:picLocks noChangeAspect="1" noChangeArrowheads="1"/>
          </p:cNvPicPr>
          <p:nvPr/>
        </p:nvPicPr>
        <p:blipFill>
          <a:blip r:embed="rId8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" name="Picture 85" descr="mercedesbenzbank"/>
          <p:cNvPicPr preferRelativeResize="0">
            <a:picLocks noChangeAspect="1" noChangeArrowheads="1"/>
          </p:cNvPicPr>
          <p:nvPr/>
        </p:nvPicPr>
        <p:blipFill>
          <a:blip r:embed="rId8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3804147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9" name="Picture 86" descr="obi"/>
          <p:cNvPicPr preferRelativeResize="0">
            <a:picLocks noChangeAspect="1" noChangeArrowheads="1"/>
          </p:cNvPicPr>
          <p:nvPr/>
        </p:nvPicPr>
        <p:blipFill>
          <a:blip r:embed="rId8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434731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" name="Picture 87" descr="opel"/>
          <p:cNvPicPr preferRelativeResize="0">
            <a:picLocks noChangeAspect="1" noChangeArrowheads="1"/>
          </p:cNvPicPr>
          <p:nvPr/>
        </p:nvPicPr>
        <p:blipFill>
          <a:blip r:embed="rId8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434731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1" name="Picture 88" descr="payback"/>
          <p:cNvPicPr preferRelativeResize="0">
            <a:picLocks noChangeAspect="1" noChangeArrowheads="1"/>
          </p:cNvPicPr>
          <p:nvPr/>
        </p:nvPicPr>
        <p:blipFill>
          <a:blip r:embed="rId8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434731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2" name="Picture 89" descr="peugeot"/>
          <p:cNvPicPr preferRelativeResize="0">
            <a:picLocks noChangeAspect="1" noChangeArrowheads="1"/>
          </p:cNvPicPr>
          <p:nvPr/>
        </p:nvPicPr>
        <p:blipFill>
          <a:blip r:embed="rId8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434731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3" name="Picture 90" descr="peugeotbank"/>
          <p:cNvPicPr preferRelativeResize="0">
            <a:picLocks noChangeAspect="1" noChangeArrowheads="1"/>
          </p:cNvPicPr>
          <p:nvPr/>
        </p:nvPicPr>
        <p:blipFill>
          <a:blip r:embed="rId8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4347318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4" name="Picture 91" descr="santanderconsumerbank"/>
          <p:cNvPicPr preferRelativeResize="0">
            <a:picLocks noChangeAspect="1" noChangeArrowheads="1"/>
          </p:cNvPicPr>
          <p:nvPr/>
        </p:nvPicPr>
        <p:blipFill>
          <a:blip r:embed="rId8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5" name="Picture 92" descr="schwacke"/>
          <p:cNvPicPr preferRelativeResize="0">
            <a:picLocks noChangeAspect="1" noChangeArrowheads="1"/>
          </p:cNvPicPr>
          <p:nvPr/>
        </p:nvPicPr>
        <p:blipFill>
          <a:blip r:embed="rId8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6" name="Picture 93" descr="schwaebischhall"/>
          <p:cNvPicPr preferRelativeResize="0">
            <a:picLocks noChangeAspect="1" noChangeArrowheads="1"/>
          </p:cNvPicPr>
          <p:nvPr/>
        </p:nvPicPr>
        <p:blipFill>
          <a:blip r:embed="rId9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" name="Picture 94" descr="seat"/>
          <p:cNvPicPr preferRelativeResize="0">
            <a:picLocks noChangeAspect="1" noChangeArrowheads="1"/>
          </p:cNvPicPr>
          <p:nvPr/>
        </p:nvPicPr>
        <p:blipFill>
          <a:blip r:embed="rId9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8" name="Picture 95" descr="subaru"/>
          <p:cNvPicPr preferRelativeResize="0">
            <a:picLocks noChangeAspect="1" noChangeArrowheads="1"/>
          </p:cNvPicPr>
          <p:nvPr/>
        </p:nvPicPr>
        <p:blipFill>
          <a:blip r:embed="rId9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4902660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9" name="Picture 96" descr="swisslife"/>
          <p:cNvPicPr preferRelativeResize="0">
            <a:picLocks noChangeAspect="1" noChangeArrowheads="1"/>
          </p:cNvPicPr>
          <p:nvPr/>
        </p:nvPicPr>
        <p:blipFill>
          <a:blip r:embed="rId9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5423009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0" name="Picture 97" descr="tcs"/>
          <p:cNvPicPr preferRelativeResize="0">
            <a:picLocks noChangeAspect="1" noChangeArrowheads="1"/>
          </p:cNvPicPr>
          <p:nvPr/>
        </p:nvPicPr>
        <p:blipFill>
          <a:blip r:embed="rId9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5430616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1" name="Picture 98" descr="tmobile"/>
          <p:cNvPicPr preferRelativeResize="0">
            <a:picLocks noChangeAspect="1" noChangeArrowheads="1"/>
          </p:cNvPicPr>
          <p:nvPr/>
        </p:nvPicPr>
        <p:blipFill>
          <a:blip r:embed="rId9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5423009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2" name="Picture 99" descr="toyota"/>
          <p:cNvPicPr preferRelativeResize="0">
            <a:picLocks noChangeAspect="1" noChangeArrowheads="1"/>
          </p:cNvPicPr>
          <p:nvPr/>
        </p:nvPicPr>
        <p:blipFill>
          <a:blip r:embed="rId9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5423009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3" name="Picture 100" descr="trolli"/>
          <p:cNvPicPr preferRelativeResize="0">
            <a:picLocks noChangeAspect="1" noChangeArrowheads="1"/>
          </p:cNvPicPr>
          <p:nvPr/>
        </p:nvPicPr>
        <p:blipFill>
          <a:blip r:embed="rId9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99579" y="5430616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4" name="Picture 101" descr="vgn"/>
          <p:cNvPicPr preferRelativeResize="0">
            <a:picLocks noChangeAspect="1" noChangeArrowheads="1"/>
          </p:cNvPicPr>
          <p:nvPr/>
        </p:nvPicPr>
        <p:blipFill>
          <a:blip r:embed="rId9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1032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5" name="Picture 102" descr="vrbank"/>
          <p:cNvPicPr preferRelativeResize="0">
            <a:picLocks noChangeAspect="1" noChangeArrowheads="1"/>
          </p:cNvPicPr>
          <p:nvPr/>
        </p:nvPicPr>
        <p:blipFill>
          <a:blip r:embed="rId9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88709" y="5981394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6" name="Picture 103" descr="vrleasing"/>
          <p:cNvPicPr preferRelativeResize="0">
            <a:picLocks noChangeAspect="1" noChangeArrowheads="1"/>
          </p:cNvPicPr>
          <p:nvPr/>
        </p:nvPicPr>
        <p:blipFill>
          <a:blip r:embed="rId10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46827" y="5981394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" name="Picture 104" descr="vw"/>
          <p:cNvPicPr preferRelativeResize="0">
            <a:picLocks noChangeAspect="1" noChangeArrowheads="1"/>
          </p:cNvPicPr>
          <p:nvPr/>
        </p:nvPicPr>
        <p:blipFill>
          <a:blip r:embed="rId10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33853" y="5972265"/>
            <a:ext cx="637503" cy="2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Laufende Projekte von puls </a:t>
            </a:r>
            <a:r>
              <a:rPr lang="de-DE" dirty="0"/>
              <a:t>in der Automobilbranche</a:t>
            </a:r>
          </a:p>
        </p:txBody>
      </p:sp>
      <p:sp>
        <p:nvSpPr>
          <p:cNvPr id="2" name="Rechteck 1"/>
          <p:cNvSpPr/>
          <p:nvPr/>
        </p:nvSpPr>
        <p:spPr>
          <a:xfrm>
            <a:off x="273050" y="5400092"/>
            <a:ext cx="1127125" cy="922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10" name="Rechteck 9"/>
          <p:cNvSpPr/>
          <p:nvPr/>
        </p:nvSpPr>
        <p:spPr>
          <a:xfrm>
            <a:off x="1489075" y="5397749"/>
            <a:ext cx="8180388" cy="92233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de-DE" sz="1400" dirty="0">
                <a:solidFill>
                  <a:srgbClr val="141313"/>
                </a:solidFill>
              </a:rPr>
              <a:t>Automotive </a:t>
            </a:r>
            <a:r>
              <a:rPr lang="de-DE" sz="1400" dirty="0" err="1">
                <a:solidFill>
                  <a:srgbClr val="141313"/>
                </a:solidFill>
              </a:rPr>
              <a:t>WebScreening</a:t>
            </a:r>
            <a:r>
              <a:rPr lang="de-DE" sz="1400" dirty="0">
                <a:solidFill>
                  <a:srgbClr val="141313"/>
                </a:solidFill>
              </a:rPr>
              <a:t> / Google </a:t>
            </a:r>
            <a:r>
              <a:rPr lang="de-DE" sz="1400" dirty="0" smtClean="0">
                <a:solidFill>
                  <a:srgbClr val="141313"/>
                </a:solidFill>
              </a:rPr>
              <a:t>Trends</a:t>
            </a:r>
            <a:endParaRPr lang="de-DE" sz="1400" dirty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Analyse der Kundenbewertungen im Web 2.0 sowie der Google-Suchanfragen zu Automobilherstellern, </a:t>
            </a:r>
            <a:endParaRPr lang="de-DE" sz="1200" b="0" dirty="0" smtClean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 smtClean="0">
                <a:solidFill>
                  <a:srgbClr val="141313"/>
                </a:solidFill>
              </a:rPr>
              <a:t>Fahrzeugen</a:t>
            </a:r>
            <a:r>
              <a:rPr lang="de-DE" sz="1200" b="0" dirty="0">
                <a:solidFill>
                  <a:srgbClr val="141313"/>
                </a:solidFill>
              </a:rPr>
              <a:t>, Autohäusern etc. </a:t>
            </a:r>
          </a:p>
        </p:txBody>
      </p:sp>
      <p:sp>
        <p:nvSpPr>
          <p:cNvPr id="11" name="Rechteck 10"/>
          <p:cNvSpPr/>
          <p:nvPr/>
        </p:nvSpPr>
        <p:spPr>
          <a:xfrm>
            <a:off x="273050" y="1409514"/>
            <a:ext cx="1127125" cy="922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1489075" y="1407171"/>
            <a:ext cx="8180388" cy="92233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de-DE" sz="1400" dirty="0">
                <a:solidFill>
                  <a:srgbClr val="141313"/>
                </a:solidFill>
              </a:rPr>
              <a:t>Autohaus Online-Panel </a:t>
            </a:r>
            <a:endParaRPr lang="de-DE" sz="1400" b="0" dirty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Händler-Panel bei 1.600 Entscheidern in </a:t>
            </a:r>
            <a:r>
              <a:rPr lang="de-DE" sz="1200" b="0" dirty="0" smtClean="0">
                <a:solidFill>
                  <a:srgbClr val="141313"/>
                </a:solidFill>
              </a:rPr>
              <a:t>Autohäusern</a:t>
            </a:r>
            <a:endParaRPr lang="de-DE" sz="1200" b="0" dirty="0">
              <a:solidFill>
                <a:srgbClr val="141313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73050" y="2409242"/>
            <a:ext cx="1127125" cy="922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1489075" y="2406899"/>
            <a:ext cx="8180388" cy="92233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de-DE" sz="1400" i="1" dirty="0" err="1">
                <a:solidFill>
                  <a:srgbClr val="141313"/>
                </a:solidFill>
              </a:rPr>
              <a:t>puls</a:t>
            </a:r>
            <a:r>
              <a:rPr lang="de-DE" sz="1400" dirty="0" err="1">
                <a:solidFill>
                  <a:srgbClr val="141313"/>
                </a:solidFill>
              </a:rPr>
              <a:t>Schlag</a:t>
            </a:r>
            <a:r>
              <a:rPr lang="de-DE" sz="1400" dirty="0">
                <a:solidFill>
                  <a:srgbClr val="141313"/>
                </a:solidFill>
              </a:rPr>
              <a:t> </a:t>
            </a:r>
            <a:endParaRPr lang="de-DE" sz="1400" b="0" dirty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Monatliche Erhebung der Konjunktur- und Verkaufserwartungen der Autohäuser </a:t>
            </a: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(Seit 2000 in Kooperation mit der Fachzeitschrift AUTOHAUS)</a:t>
            </a:r>
          </a:p>
        </p:txBody>
      </p:sp>
      <p:sp>
        <p:nvSpPr>
          <p:cNvPr id="15" name="Rechteck 14"/>
          <p:cNvSpPr/>
          <p:nvPr/>
        </p:nvSpPr>
        <p:spPr>
          <a:xfrm>
            <a:off x="273050" y="3408970"/>
            <a:ext cx="1127125" cy="922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1489075" y="3406627"/>
            <a:ext cx="8180388" cy="922336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de-DE" sz="1400" dirty="0" err="1" smtClean="0">
                <a:solidFill>
                  <a:srgbClr val="141313"/>
                </a:solidFill>
              </a:rPr>
              <a:t>SchwackeMarkenMonitor</a:t>
            </a:r>
            <a:r>
              <a:rPr lang="de-DE" sz="1400" dirty="0">
                <a:solidFill>
                  <a:srgbClr val="141313"/>
                </a:solidFill>
              </a:rPr>
              <a:t>/ AUTOHAUS </a:t>
            </a:r>
            <a:r>
              <a:rPr lang="de-DE" sz="1400" dirty="0" err="1">
                <a:solidFill>
                  <a:srgbClr val="141313"/>
                </a:solidFill>
              </a:rPr>
              <a:t>BankenMonitor</a:t>
            </a:r>
            <a:r>
              <a:rPr lang="de-DE" sz="1400" dirty="0">
                <a:solidFill>
                  <a:srgbClr val="141313"/>
                </a:solidFill>
              </a:rPr>
              <a:t>/ AUTOHAUS </a:t>
            </a:r>
            <a:r>
              <a:rPr lang="de-DE" sz="1400" dirty="0" err="1">
                <a:solidFill>
                  <a:srgbClr val="141313"/>
                </a:solidFill>
              </a:rPr>
              <a:t>VersicherungsMonitor</a:t>
            </a:r>
            <a:r>
              <a:rPr lang="de-DE" sz="1400" dirty="0">
                <a:solidFill>
                  <a:srgbClr val="141313"/>
                </a:solidFill>
              </a:rPr>
              <a:t> </a:t>
            </a:r>
            <a:endParaRPr lang="de-DE" sz="1400" b="0" dirty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Jährliche Messungen der Händlerzufriedenheit mit Herstellern/Importeuren, Autobanken und Versicherungen.</a:t>
            </a:r>
          </a:p>
        </p:txBody>
      </p:sp>
      <p:sp>
        <p:nvSpPr>
          <p:cNvPr id="17" name="Rechteck 16"/>
          <p:cNvSpPr/>
          <p:nvPr/>
        </p:nvSpPr>
        <p:spPr>
          <a:xfrm>
            <a:off x="273049" y="4408699"/>
            <a:ext cx="1127125" cy="922336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1489074" y="4406356"/>
            <a:ext cx="8180388" cy="935830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de-DE" sz="1400" dirty="0" smtClean="0">
                <a:solidFill>
                  <a:srgbClr val="141313"/>
                </a:solidFill>
              </a:rPr>
              <a:t>Autokäufer</a:t>
            </a:r>
            <a:r>
              <a:rPr lang="de-DE" sz="1400" i="1" dirty="0" smtClean="0">
                <a:solidFill>
                  <a:srgbClr val="141313"/>
                </a:solidFill>
              </a:rPr>
              <a:t>puls</a:t>
            </a:r>
            <a:r>
              <a:rPr lang="de-DE" sz="1400" dirty="0" smtClean="0">
                <a:solidFill>
                  <a:srgbClr val="141313"/>
                </a:solidFill>
              </a:rPr>
              <a:t> </a:t>
            </a:r>
            <a:r>
              <a:rPr lang="de-DE" sz="1400" dirty="0">
                <a:solidFill>
                  <a:srgbClr val="141313"/>
                </a:solidFill>
              </a:rPr>
              <a:t>/ </a:t>
            </a:r>
            <a:r>
              <a:rPr lang="de-DE" sz="1400" dirty="0" smtClean="0">
                <a:solidFill>
                  <a:srgbClr val="141313"/>
                </a:solidFill>
              </a:rPr>
              <a:t>Autoflotten</a:t>
            </a:r>
            <a:r>
              <a:rPr lang="de-DE" sz="1400" i="1" dirty="0" smtClean="0">
                <a:solidFill>
                  <a:srgbClr val="141313"/>
                </a:solidFill>
              </a:rPr>
              <a:t>puls</a:t>
            </a:r>
            <a:endParaRPr lang="de-DE" sz="1400" b="0" i="1" dirty="0">
              <a:solidFill>
                <a:srgbClr val="141313"/>
              </a:solidFill>
            </a:endParaRPr>
          </a:p>
          <a:p>
            <a:pPr fontAlgn="auto">
              <a:spcAft>
                <a:spcPts val="0"/>
              </a:spcAft>
            </a:pPr>
            <a:r>
              <a:rPr lang="de-DE" sz="1200" b="0" dirty="0">
                <a:solidFill>
                  <a:srgbClr val="141313"/>
                </a:solidFill>
              </a:rPr>
              <a:t>Markenübergreifende Befragung von monatlich 1.000 Autokäufern und 1.500 Autoflottenkunden (2x jährlich). </a:t>
            </a:r>
          </a:p>
          <a:p>
            <a:pPr fontAlgn="auto">
              <a:spcAft>
                <a:spcPts val="0"/>
              </a:spcAft>
            </a:pPr>
            <a:endParaRPr lang="de-DE" sz="500" dirty="0">
              <a:solidFill>
                <a:srgbClr val="141313"/>
              </a:solidFill>
            </a:endParaRPr>
          </a:p>
        </p:txBody>
      </p:sp>
      <p:pic>
        <p:nvPicPr>
          <p:cNvPr id="1026" name="Picture 2" descr="C:\Users\song\AppData\Local\Microsoft\Windows\Temporary Internet Files\Content.IE5\FI9LSEOP\MP900401797[1]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5457241"/>
            <a:ext cx="1035050" cy="808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11" y="3468024"/>
            <a:ext cx="1031161" cy="804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Rechteck 23"/>
          <p:cNvSpPr/>
          <p:nvPr/>
        </p:nvSpPr>
        <p:spPr>
          <a:xfrm>
            <a:off x="318211" y="4476120"/>
            <a:ext cx="1040689" cy="804227"/>
          </a:xfrm>
          <a:prstGeom prst="rect">
            <a:avLst/>
          </a:prstGeom>
          <a:solidFill>
            <a:srgbClr val="00699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pic>
        <p:nvPicPr>
          <p:cNvPr id="3" name="Picture 2" descr="C:\Users\ludewig\Desktop\titel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17623"/>
            <a:ext cx="1035050" cy="3212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Rechteck 22"/>
          <p:cNvSpPr/>
          <p:nvPr/>
        </p:nvSpPr>
        <p:spPr>
          <a:xfrm>
            <a:off x="318211" y="1467195"/>
            <a:ext cx="1040689" cy="804227"/>
          </a:xfrm>
          <a:prstGeom prst="rect">
            <a:avLst/>
          </a:prstGeom>
          <a:solidFill>
            <a:srgbClr val="C8202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318211" y="2479598"/>
            <a:ext cx="1040689" cy="804227"/>
          </a:xfrm>
          <a:prstGeom prst="rect">
            <a:avLst/>
          </a:prstGeom>
          <a:solidFill>
            <a:srgbClr val="C5233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E"/>
              </a:solidFill>
            </a:endParaRPr>
          </a:p>
        </p:txBody>
      </p:sp>
      <p:pic>
        <p:nvPicPr>
          <p:cNvPr id="4" name="Picture 3" descr="C:\Users\ludewig\Desktop\pulsschlag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211" y="2753569"/>
            <a:ext cx="1040689" cy="280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ludewig\AppData\Local\Microsoft\Windows\Temporary Internet Files\Content.Outlook\3BTSWNBD\autohaus-panel-logo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748683"/>
            <a:ext cx="1029600" cy="284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hteck 24"/>
          <p:cNvSpPr/>
          <p:nvPr/>
        </p:nvSpPr>
        <p:spPr>
          <a:xfrm>
            <a:off x="234124" y="6397903"/>
            <a:ext cx="2118783" cy="31801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7"/>
          <p:cNvSpPr txBox="1">
            <a:spLocks noChangeArrowheads="1"/>
          </p:cNvSpPr>
          <p:nvPr/>
        </p:nvSpPr>
        <p:spPr bwMode="auto">
          <a:xfrm>
            <a:off x="149225" y="6491288"/>
            <a:ext cx="1739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000" b="0" i="1" dirty="0">
                <a:solidFill>
                  <a:srgbClr val="7F7F7F"/>
                </a:solidFill>
              </a:rPr>
              <a:t>puls</a:t>
            </a:r>
            <a:r>
              <a:rPr lang="de-DE" sz="1000" b="0" dirty="0">
                <a:solidFill>
                  <a:srgbClr val="7F7F7F"/>
                </a:solidFill>
              </a:rPr>
              <a:t> Marktforschung GmbH</a:t>
            </a:r>
          </a:p>
        </p:txBody>
      </p:sp>
    </p:spTree>
    <p:extLst>
      <p:ext uri="{BB962C8B-B14F-4D97-AF65-F5344CB8AC3E}">
        <p14:creationId xmlns:p14="http://schemas.microsoft.com/office/powerpoint/2010/main" val="187104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Typische Individualprojekte von puls in der Automobilbranche</a:t>
            </a:r>
            <a:endParaRPr lang="de-DE" dirty="0"/>
          </a:p>
        </p:txBody>
      </p:sp>
      <p:sp>
        <p:nvSpPr>
          <p:cNvPr id="19" name="Rechteck 18"/>
          <p:cNvSpPr/>
          <p:nvPr/>
        </p:nvSpPr>
        <p:spPr>
          <a:xfrm>
            <a:off x="6866467" y="6146800"/>
            <a:ext cx="2260600" cy="59141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endParaRPr lang="de-DE" sz="1800" b="0">
              <a:solidFill>
                <a:srgbClr val="FFFFFE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73226" y="5099494"/>
            <a:ext cx="2491185" cy="10899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 smtClean="0">
                <a:solidFill>
                  <a:srgbClr val="141313"/>
                </a:solidFill>
              </a:rPr>
              <a:t>Mitarbeiter</a:t>
            </a:r>
            <a:endParaRPr lang="de-DE" sz="1200" dirty="0">
              <a:solidFill>
                <a:srgbClr val="141313"/>
              </a:solidFill>
            </a:endParaRPr>
          </a:p>
        </p:txBody>
      </p:sp>
      <p:sp>
        <p:nvSpPr>
          <p:cNvPr id="12" name="Rechteck 11"/>
          <p:cNvSpPr/>
          <p:nvPr/>
        </p:nvSpPr>
        <p:spPr>
          <a:xfrm>
            <a:off x="273226" y="3947888"/>
            <a:ext cx="2491185" cy="10899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 smtClean="0">
                <a:solidFill>
                  <a:srgbClr val="141313"/>
                </a:solidFill>
              </a:rPr>
              <a:t>Autobanken / Versicherungen</a:t>
            </a:r>
            <a:endParaRPr lang="en-US" sz="1200" dirty="0">
              <a:solidFill>
                <a:srgbClr val="141313"/>
              </a:solidFill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269400" y="1644676"/>
            <a:ext cx="2491185" cy="10899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 smtClean="0">
                <a:solidFill>
                  <a:srgbClr val="141313"/>
                </a:solidFill>
              </a:rPr>
              <a:t>Automobilhersteller / Händler</a:t>
            </a:r>
            <a:endParaRPr lang="en-US" sz="1200" dirty="0">
              <a:solidFill>
                <a:srgbClr val="141313"/>
              </a:solidFill>
            </a:endParaRPr>
          </a:p>
        </p:txBody>
      </p:sp>
      <p:sp>
        <p:nvSpPr>
          <p:cNvPr id="14" name="Rechteck 13"/>
          <p:cNvSpPr/>
          <p:nvPr/>
        </p:nvSpPr>
        <p:spPr>
          <a:xfrm>
            <a:off x="2838963" y="1644676"/>
            <a:ext cx="6847962" cy="108990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144000" bIns="36000" rtlCol="0" anchor="ctr"/>
          <a:lstStyle/>
          <a:p>
            <a:pPr fontAlgn="auto">
              <a:spcAft>
                <a:spcPts val="1800"/>
              </a:spcAft>
              <a:tabLst>
                <a:tab pos="3232150" algn="l"/>
              </a:tabLst>
            </a:pPr>
            <a:r>
              <a:rPr lang="de-DE" sz="1200" b="0" dirty="0" err="1" smtClean="0">
                <a:solidFill>
                  <a:srgbClr val="141313"/>
                </a:solidFill>
              </a:rPr>
              <a:t>Sales</a:t>
            </a:r>
            <a:r>
              <a:rPr lang="de-DE" sz="1200" b="0" dirty="0" smtClean="0">
                <a:solidFill>
                  <a:srgbClr val="141313"/>
                </a:solidFill>
              </a:rPr>
              <a:t> Driver Analysen Markendifferenzierung</a:t>
            </a:r>
            <a:r>
              <a:rPr lang="de-DE" sz="1200" b="0" dirty="0">
                <a:solidFill>
                  <a:srgbClr val="141313"/>
                </a:solidFill>
              </a:rPr>
              <a:t>, Händlerzufriedenheit, </a:t>
            </a:r>
            <a:r>
              <a:rPr lang="de-DE" sz="1200" dirty="0" err="1">
                <a:solidFill>
                  <a:srgbClr val="141313"/>
                </a:solidFill>
              </a:rPr>
              <a:t>Local</a:t>
            </a:r>
            <a:r>
              <a:rPr lang="de-DE" sz="1200" dirty="0">
                <a:solidFill>
                  <a:srgbClr val="141313"/>
                </a:solidFill>
              </a:rPr>
              <a:t> Hero </a:t>
            </a:r>
            <a:r>
              <a:rPr lang="de-DE" sz="1200" dirty="0" smtClean="0">
                <a:solidFill>
                  <a:srgbClr val="141313"/>
                </a:solidFill>
              </a:rPr>
              <a:t>Konzepte</a:t>
            </a:r>
            <a:r>
              <a:rPr lang="de-DE" sz="1200" b="0" dirty="0" smtClean="0">
                <a:solidFill>
                  <a:srgbClr val="141313"/>
                </a:solidFill>
              </a:rPr>
              <a:t>, Marktpotenziale</a:t>
            </a:r>
            <a:r>
              <a:rPr lang="de-DE" sz="1200" b="0" dirty="0">
                <a:solidFill>
                  <a:srgbClr val="141313"/>
                </a:solidFill>
              </a:rPr>
              <a:t>, Kundenfeedbackkonzepte, Analyse und Treiber der </a:t>
            </a:r>
            <a:r>
              <a:rPr lang="de-DE" sz="1200" b="0" dirty="0" smtClean="0">
                <a:solidFill>
                  <a:srgbClr val="141313"/>
                </a:solidFill>
              </a:rPr>
              <a:t>Kundenloyalität</a:t>
            </a:r>
            <a:endParaRPr lang="de-DE" sz="1200" b="0" dirty="0">
              <a:solidFill>
                <a:srgbClr val="141313"/>
              </a:solidFill>
            </a:endParaRPr>
          </a:p>
        </p:txBody>
      </p:sp>
      <p:sp>
        <p:nvSpPr>
          <p:cNvPr id="15" name="Rechteck 14"/>
          <p:cNvSpPr/>
          <p:nvPr/>
        </p:nvSpPr>
        <p:spPr>
          <a:xfrm>
            <a:off x="273226" y="2796282"/>
            <a:ext cx="2491185" cy="10899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de-DE" sz="1200" dirty="0">
                <a:solidFill>
                  <a:srgbClr val="141313"/>
                </a:solidFill>
              </a:rPr>
              <a:t>Automobilvertrieb 3.0</a:t>
            </a:r>
            <a:endParaRPr lang="en-US" sz="1200" dirty="0">
              <a:solidFill>
                <a:srgbClr val="141313"/>
              </a:solidFill>
            </a:endParaRPr>
          </a:p>
        </p:txBody>
      </p:sp>
      <p:sp>
        <p:nvSpPr>
          <p:cNvPr id="16" name="Rechteck 15"/>
          <p:cNvSpPr/>
          <p:nvPr/>
        </p:nvSpPr>
        <p:spPr>
          <a:xfrm>
            <a:off x="2838962" y="2797454"/>
            <a:ext cx="6847962" cy="108990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144000" bIns="36000" rtlCol="0" anchor="ctr"/>
          <a:lstStyle/>
          <a:p>
            <a:pPr fontAlgn="auto">
              <a:spcAft>
                <a:spcPts val="1800"/>
              </a:spcAft>
              <a:tabLst>
                <a:tab pos="3232150" algn="l"/>
              </a:tabLst>
            </a:pPr>
            <a:r>
              <a:rPr lang="de-DE" sz="1200" b="0" dirty="0">
                <a:solidFill>
                  <a:srgbClr val="141313"/>
                </a:solidFill>
              </a:rPr>
              <a:t>Customer Journey- und </a:t>
            </a:r>
            <a:r>
              <a:rPr lang="de-DE" sz="1200" b="0" dirty="0" smtClean="0">
                <a:solidFill>
                  <a:srgbClr val="141313"/>
                </a:solidFill>
              </a:rPr>
              <a:t>Kundenkontaktpunktanalysen, </a:t>
            </a:r>
            <a:r>
              <a:rPr lang="de-DE" sz="1200" b="0" dirty="0">
                <a:solidFill>
                  <a:srgbClr val="141313"/>
                </a:solidFill>
              </a:rPr>
              <a:t>Multi </a:t>
            </a:r>
            <a:r>
              <a:rPr lang="de-DE" sz="1200" b="0" dirty="0" smtClean="0">
                <a:solidFill>
                  <a:srgbClr val="141313"/>
                </a:solidFill>
              </a:rPr>
              <a:t>Channel-Strategien</a:t>
            </a:r>
            <a:r>
              <a:rPr lang="de-DE" sz="1200" b="0" dirty="0">
                <a:solidFill>
                  <a:srgbClr val="141313"/>
                </a:solidFill>
              </a:rPr>
              <a:t>, Google-</a:t>
            </a:r>
            <a:r>
              <a:rPr lang="de-DE" sz="1200" b="0" dirty="0" err="1">
                <a:solidFill>
                  <a:srgbClr val="141313"/>
                </a:solidFill>
              </a:rPr>
              <a:t>Insights</a:t>
            </a:r>
            <a:r>
              <a:rPr lang="de-DE" sz="1200" b="0" dirty="0">
                <a:solidFill>
                  <a:srgbClr val="141313"/>
                </a:solidFill>
              </a:rPr>
              <a:t>, Erfolgsmessung von </a:t>
            </a:r>
            <a:r>
              <a:rPr lang="de-DE" sz="1200" b="0" dirty="0" smtClean="0">
                <a:solidFill>
                  <a:srgbClr val="141313"/>
                </a:solidFill>
              </a:rPr>
              <a:t>Facebook-Aktivitäten</a:t>
            </a:r>
            <a:r>
              <a:rPr lang="de-DE" sz="1200" b="0" dirty="0">
                <a:solidFill>
                  <a:srgbClr val="141313"/>
                </a:solidFill>
              </a:rPr>
              <a:t>, </a:t>
            </a:r>
            <a:r>
              <a:rPr lang="de-DE" sz="1200" b="0" dirty="0" smtClean="0">
                <a:solidFill>
                  <a:srgbClr val="141313"/>
                </a:solidFill>
              </a:rPr>
              <a:t>Autokaufberater </a:t>
            </a:r>
            <a:r>
              <a:rPr lang="de-DE" sz="1200" b="0" dirty="0" err="1">
                <a:solidFill>
                  <a:srgbClr val="141313"/>
                </a:solidFill>
              </a:rPr>
              <a:t>GenauMeinAuto</a:t>
            </a:r>
            <a:endParaRPr lang="de-DE" sz="1200" b="0" dirty="0">
              <a:solidFill>
                <a:srgbClr val="141313"/>
              </a:solidFill>
            </a:endParaRPr>
          </a:p>
        </p:txBody>
      </p:sp>
      <p:sp>
        <p:nvSpPr>
          <p:cNvPr id="17" name="Rechteck 16"/>
          <p:cNvSpPr/>
          <p:nvPr/>
        </p:nvSpPr>
        <p:spPr>
          <a:xfrm>
            <a:off x="2838963" y="3950232"/>
            <a:ext cx="6847962" cy="108990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144000" bIns="36000" rtlCol="0" anchor="ctr"/>
          <a:lstStyle/>
          <a:p>
            <a:pPr fontAlgn="auto">
              <a:spcAft>
                <a:spcPts val="1800"/>
              </a:spcAft>
              <a:tabLst>
                <a:tab pos="3232150" algn="l"/>
              </a:tabLst>
            </a:pPr>
            <a:r>
              <a:rPr lang="de-DE" sz="1200" b="0" dirty="0" smtClean="0">
                <a:solidFill>
                  <a:srgbClr val="141313"/>
                </a:solidFill>
              </a:rPr>
              <a:t>Händlerzufriedenheit / Beziehungsmanagement </a:t>
            </a:r>
            <a:r>
              <a:rPr lang="de-DE" sz="1200" b="0" dirty="0">
                <a:solidFill>
                  <a:srgbClr val="141313"/>
                </a:solidFill>
              </a:rPr>
              <a:t>zu den Händlern, </a:t>
            </a:r>
            <a:r>
              <a:rPr lang="de-DE" sz="1200" b="0" dirty="0" smtClean="0">
                <a:solidFill>
                  <a:srgbClr val="141313"/>
                </a:solidFill>
              </a:rPr>
              <a:t>Customer </a:t>
            </a:r>
            <a:r>
              <a:rPr lang="de-DE" sz="1200" b="0" dirty="0">
                <a:solidFill>
                  <a:srgbClr val="141313"/>
                </a:solidFill>
              </a:rPr>
              <a:t>Journey automobiler Finanzierungs- und </a:t>
            </a:r>
            <a:r>
              <a:rPr lang="de-DE" sz="1200" b="0" dirty="0" smtClean="0">
                <a:solidFill>
                  <a:srgbClr val="141313"/>
                </a:solidFill>
              </a:rPr>
              <a:t>Versicherungskunden</a:t>
            </a:r>
            <a:endParaRPr lang="de-DE" sz="1200" b="0" dirty="0">
              <a:solidFill>
                <a:srgbClr val="141313"/>
              </a:solidFill>
            </a:endParaRPr>
          </a:p>
        </p:txBody>
      </p:sp>
      <p:sp>
        <p:nvSpPr>
          <p:cNvPr id="18" name="Rechteck 17"/>
          <p:cNvSpPr/>
          <p:nvPr/>
        </p:nvSpPr>
        <p:spPr>
          <a:xfrm>
            <a:off x="2838963" y="5103010"/>
            <a:ext cx="6847962" cy="108990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44000" tIns="36000" rIns="144000" bIns="36000" rtlCol="0" anchor="ctr"/>
          <a:lstStyle/>
          <a:p>
            <a:r>
              <a:rPr lang="de-DE" sz="1200" b="0" dirty="0">
                <a:solidFill>
                  <a:srgbClr val="141313"/>
                </a:solidFill>
              </a:rPr>
              <a:t>Mitarbeiterbefragungen, </a:t>
            </a:r>
            <a:r>
              <a:rPr lang="de-DE" sz="1200" b="0" dirty="0" err="1">
                <a:solidFill>
                  <a:srgbClr val="141313"/>
                </a:solidFill>
              </a:rPr>
              <a:t>Employer</a:t>
            </a:r>
            <a:r>
              <a:rPr lang="de-DE" sz="1200" b="0" dirty="0">
                <a:solidFill>
                  <a:srgbClr val="141313"/>
                </a:solidFill>
              </a:rPr>
              <a:t> Branding Konzepte</a:t>
            </a:r>
            <a:endParaRPr lang="en-US" sz="1200" dirty="0">
              <a:solidFill>
                <a:srgbClr val="141313"/>
              </a:solidFill>
            </a:endParaRPr>
          </a:p>
        </p:txBody>
      </p:sp>
      <p:sp>
        <p:nvSpPr>
          <p:cNvPr id="21" name="Textfeld 7"/>
          <p:cNvSpPr txBox="1">
            <a:spLocks noChangeArrowheads="1"/>
          </p:cNvSpPr>
          <p:nvPr/>
        </p:nvSpPr>
        <p:spPr bwMode="auto">
          <a:xfrm>
            <a:off x="149225" y="6491288"/>
            <a:ext cx="17399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b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1000" b="0" i="1" dirty="0">
                <a:solidFill>
                  <a:srgbClr val="7F7F7F"/>
                </a:solidFill>
              </a:rPr>
              <a:t>puls</a:t>
            </a:r>
            <a:r>
              <a:rPr lang="de-DE" sz="1000" b="0" dirty="0">
                <a:solidFill>
                  <a:srgbClr val="7F7F7F"/>
                </a:solidFill>
              </a:rPr>
              <a:t> Marktforschung GmbH</a:t>
            </a:r>
          </a:p>
        </p:txBody>
      </p:sp>
    </p:spTree>
    <p:extLst>
      <p:ext uri="{BB962C8B-B14F-4D97-AF65-F5344CB8AC3E}">
        <p14:creationId xmlns:p14="http://schemas.microsoft.com/office/powerpoint/2010/main" val="3725327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platzhalter 7"/>
          <p:cNvSpPr>
            <a:spLocks noGrp="1"/>
          </p:cNvSpPr>
          <p:nvPr>
            <p:ph type="body" sz="quarter" idx="10"/>
          </p:nvPr>
        </p:nvSpPr>
        <p:spPr>
          <a:xfrm>
            <a:off x="635161" y="5270500"/>
            <a:ext cx="8915082" cy="1079500"/>
          </a:xfrm>
        </p:spPr>
        <p:txBody>
          <a:bodyPr/>
          <a:lstStyle/>
          <a:p>
            <a:r>
              <a:rPr lang="de-DE" cap="none" dirty="0"/>
              <a:t>puls </a:t>
            </a:r>
            <a:r>
              <a:rPr lang="de-DE" i="0" cap="none" dirty="0" smtClean="0"/>
              <a:t>Marktforschung GmbH</a:t>
            </a:r>
            <a:endParaRPr lang="de-DE" i="0" cap="none" dirty="0"/>
          </a:p>
          <a:p>
            <a:r>
              <a:rPr lang="de-DE" sz="1200" i="0" cap="none" dirty="0" err="1"/>
              <a:t>Röthenbacher</a:t>
            </a:r>
            <a:r>
              <a:rPr lang="de-DE" sz="1200" i="0" cap="none" dirty="0"/>
              <a:t> Straße 2		</a:t>
            </a:r>
            <a:r>
              <a:rPr lang="de-DE" sz="1200" i="0" cap="none" dirty="0" smtClean="0"/>
              <a:t>	Telefon</a:t>
            </a:r>
            <a:r>
              <a:rPr lang="de-DE" sz="1200" i="0" cap="none" dirty="0"/>
              <a:t>	</a:t>
            </a:r>
            <a:r>
              <a:rPr lang="de-DE" sz="1200" i="0" cap="none" dirty="0" smtClean="0"/>
              <a:t>0911-9535-400</a:t>
            </a:r>
            <a:r>
              <a:rPr lang="de-DE" sz="1200" i="0" cap="none" dirty="0"/>
              <a:t>	</a:t>
            </a:r>
            <a:r>
              <a:rPr lang="de-DE" sz="1200" i="0" cap="none" dirty="0" smtClean="0"/>
              <a:t>	info@puls-marktforschung.de</a:t>
            </a:r>
            <a:endParaRPr lang="de-DE" sz="1200" i="0" cap="none" dirty="0"/>
          </a:p>
          <a:p>
            <a:r>
              <a:rPr lang="de-DE" sz="1200" i="0" cap="none" dirty="0"/>
              <a:t>90571 Schwaig bei Nürnberg	</a:t>
            </a:r>
            <a:r>
              <a:rPr lang="de-DE" sz="1200" i="0" cap="none" dirty="0" smtClean="0"/>
              <a:t>	Fax</a:t>
            </a:r>
            <a:r>
              <a:rPr lang="de-DE" sz="1200" i="0" cap="none" dirty="0"/>
              <a:t>		0911-9535-404 		www.puls-marktforschung.de</a:t>
            </a:r>
            <a:endParaRPr lang="de-DE" i="0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630238" y="5930900"/>
            <a:ext cx="8915082" cy="736600"/>
          </a:xfrm>
        </p:spPr>
        <p:txBody>
          <a:bodyPr>
            <a:normAutofit/>
          </a:bodyPr>
          <a:lstStyle/>
          <a:p>
            <a:endParaRPr lang="de-DE" sz="1000" dirty="0"/>
          </a:p>
          <a:p>
            <a:endParaRPr lang="de-DE" sz="1000" dirty="0"/>
          </a:p>
          <a:p>
            <a:r>
              <a:rPr lang="de-DE" sz="1000" dirty="0"/>
              <a:t>Geschäftsführer: Dr. Konrad </a:t>
            </a:r>
            <a:r>
              <a:rPr lang="de-DE" sz="1000" dirty="0" err="1"/>
              <a:t>Weßner</a:t>
            </a:r>
            <a:r>
              <a:rPr lang="de-DE" sz="1000" dirty="0"/>
              <a:t> · </a:t>
            </a:r>
            <a:r>
              <a:rPr lang="de-DE" sz="1000" dirty="0" err="1"/>
              <a:t>Ust</a:t>
            </a:r>
            <a:r>
              <a:rPr lang="de-DE" sz="1000" dirty="0"/>
              <a:t>-ID-Nr.: DE 133 554 286 · </a:t>
            </a:r>
            <a:r>
              <a:rPr lang="de-DE" sz="1000" dirty="0" err="1"/>
              <a:t>Ust</a:t>
            </a:r>
            <a:r>
              <a:rPr lang="de-DE" sz="1000" dirty="0"/>
              <a:t>-Nr.: 241/135/41 284 · Amtsgericht Nürnberg · HRB 11034</a:t>
            </a:r>
          </a:p>
          <a:p>
            <a:endParaRPr lang="de-DE" sz="1000" dirty="0"/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19" name="Rechteck 18"/>
          <p:cNvSpPr/>
          <p:nvPr/>
        </p:nvSpPr>
        <p:spPr>
          <a:xfrm>
            <a:off x="-405755" y="1806641"/>
            <a:ext cx="397288" cy="347627"/>
          </a:xfrm>
          <a:prstGeom prst="rect">
            <a:avLst/>
          </a:prstGeom>
          <a:solidFill>
            <a:srgbClr val="228B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34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139</a:t>
            </a:r>
            <a:endParaRPr lang="de-DE" sz="800" dirty="0">
              <a:solidFill>
                <a:srgbClr val="FFFFFE"/>
              </a:solidFill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de-DE" sz="800" dirty="0" smtClean="0">
                <a:solidFill>
                  <a:srgbClr val="FFFFFE"/>
                </a:solidFill>
              </a:rPr>
              <a:t>206</a:t>
            </a:r>
          </a:p>
        </p:txBody>
      </p:sp>
      <p:sp>
        <p:nvSpPr>
          <p:cNvPr id="20" name="Rechteck 19"/>
          <p:cNvSpPr/>
          <p:nvPr/>
        </p:nvSpPr>
        <p:spPr>
          <a:xfrm>
            <a:off x="-405745" y="736618"/>
            <a:ext cx="397277" cy="347617"/>
          </a:xfrm>
          <a:prstGeom prst="rect">
            <a:avLst/>
          </a:prstGeom>
          <a:solidFill>
            <a:srgbClr val="00243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63</a:t>
            </a:r>
          </a:p>
        </p:txBody>
      </p:sp>
      <p:sp>
        <p:nvSpPr>
          <p:cNvPr id="21" name="Rechteck 20"/>
          <p:cNvSpPr/>
          <p:nvPr/>
        </p:nvSpPr>
        <p:spPr>
          <a:xfrm>
            <a:off x="-405745" y="2164337"/>
            <a:ext cx="397277" cy="347617"/>
          </a:xfrm>
          <a:prstGeom prst="rect">
            <a:avLst/>
          </a:prstGeom>
          <a:solidFill>
            <a:srgbClr val="5B3C1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91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60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19</a:t>
            </a:r>
          </a:p>
        </p:txBody>
      </p:sp>
      <p:sp>
        <p:nvSpPr>
          <p:cNvPr id="22" name="Rechteck 21"/>
          <p:cNvSpPr/>
          <p:nvPr/>
        </p:nvSpPr>
        <p:spPr>
          <a:xfrm>
            <a:off x="-405745" y="2531263"/>
            <a:ext cx="397277" cy="347617"/>
          </a:xfrm>
          <a:prstGeom prst="rect">
            <a:avLst/>
          </a:prstGeom>
          <a:solidFill>
            <a:srgbClr val="99611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153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97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25</a:t>
            </a:r>
          </a:p>
        </p:txBody>
      </p:sp>
      <p:sp>
        <p:nvSpPr>
          <p:cNvPr id="23" name="Rechteck 22"/>
          <p:cNvSpPr/>
          <p:nvPr/>
        </p:nvSpPr>
        <p:spPr>
          <a:xfrm>
            <a:off x="-409041" y="4705873"/>
            <a:ext cx="397277" cy="347617"/>
          </a:xfrm>
          <a:prstGeom prst="rect">
            <a:avLst/>
          </a:prstGeom>
          <a:solidFill>
            <a:srgbClr val="AB0F1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171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23</a:t>
            </a:r>
          </a:p>
        </p:txBody>
      </p:sp>
      <p:sp>
        <p:nvSpPr>
          <p:cNvPr id="24" name="Rechteck 23"/>
          <p:cNvSpPr/>
          <p:nvPr/>
        </p:nvSpPr>
        <p:spPr>
          <a:xfrm>
            <a:off x="-405761" y="3987420"/>
            <a:ext cx="397277" cy="347617"/>
          </a:xfrm>
          <a:prstGeom prst="rect">
            <a:avLst/>
          </a:prstGeom>
          <a:solidFill>
            <a:srgbClr val="F78B1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247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139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31</a:t>
            </a:r>
          </a:p>
        </p:txBody>
      </p:sp>
      <p:sp>
        <p:nvSpPr>
          <p:cNvPr id="39" name="Rechteck 38"/>
          <p:cNvSpPr/>
          <p:nvPr/>
        </p:nvSpPr>
        <p:spPr>
          <a:xfrm>
            <a:off x="-405745" y="3265635"/>
            <a:ext cx="397277" cy="347617"/>
          </a:xfrm>
          <a:prstGeom prst="rect">
            <a:avLst/>
          </a:prstGeom>
          <a:solidFill>
            <a:srgbClr val="72942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114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148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32</a:t>
            </a:r>
          </a:p>
        </p:txBody>
      </p:sp>
      <p:sp>
        <p:nvSpPr>
          <p:cNvPr id="40" name="Rechteck 39"/>
          <p:cNvSpPr/>
          <p:nvPr/>
        </p:nvSpPr>
        <p:spPr>
          <a:xfrm>
            <a:off x="-405745" y="5069222"/>
            <a:ext cx="397277" cy="347617"/>
          </a:xfrm>
          <a:prstGeom prst="rect">
            <a:avLst/>
          </a:prstGeom>
          <a:solidFill>
            <a:srgbClr val="7F7F7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127</a:t>
            </a:r>
          </a:p>
        </p:txBody>
      </p:sp>
      <p:sp>
        <p:nvSpPr>
          <p:cNvPr id="41" name="Rechteck 40"/>
          <p:cNvSpPr/>
          <p:nvPr/>
        </p:nvSpPr>
        <p:spPr>
          <a:xfrm>
            <a:off x="-409041" y="4341776"/>
            <a:ext cx="397277" cy="347617"/>
          </a:xfrm>
          <a:prstGeom prst="rect">
            <a:avLst/>
          </a:prstGeom>
          <a:solidFill>
            <a:srgbClr val="F04E23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240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78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35</a:t>
            </a:r>
          </a:p>
        </p:txBody>
      </p:sp>
      <p:sp>
        <p:nvSpPr>
          <p:cNvPr id="42" name="Rechteck 41"/>
          <p:cNvSpPr/>
          <p:nvPr/>
        </p:nvSpPr>
        <p:spPr>
          <a:xfrm>
            <a:off x="-405745" y="3630184"/>
            <a:ext cx="397277" cy="347617"/>
          </a:xfrm>
          <a:prstGeom prst="rect">
            <a:avLst/>
          </a:prstGeom>
          <a:solidFill>
            <a:srgbClr val="FFDE4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255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222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Text" lastClr="000000"/>
                </a:solidFill>
                <a:latin typeface="Calibri"/>
              </a:rPr>
              <a:t>64</a:t>
            </a:r>
          </a:p>
        </p:txBody>
      </p:sp>
      <p:sp>
        <p:nvSpPr>
          <p:cNvPr id="43" name="Rechteck 42"/>
          <p:cNvSpPr/>
          <p:nvPr/>
        </p:nvSpPr>
        <p:spPr>
          <a:xfrm>
            <a:off x="-405761" y="1092237"/>
            <a:ext cx="397277" cy="347617"/>
          </a:xfrm>
          <a:prstGeom prst="rect">
            <a:avLst/>
          </a:prstGeom>
          <a:solidFill>
            <a:srgbClr val="004C8F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0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76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143</a:t>
            </a:r>
            <a:endParaRPr lang="de-DE" sz="800" kern="0" dirty="0">
              <a:solidFill>
                <a:sysClr val="window" lastClr="FFFFFF"/>
              </a:solidFill>
              <a:latin typeface="Calibri"/>
            </a:endParaRPr>
          </a:p>
        </p:txBody>
      </p:sp>
      <p:sp>
        <p:nvSpPr>
          <p:cNvPr id="44" name="Rechteck 43"/>
          <p:cNvSpPr/>
          <p:nvPr/>
        </p:nvSpPr>
        <p:spPr>
          <a:xfrm>
            <a:off x="-405761" y="1456364"/>
            <a:ext cx="397277" cy="347617"/>
          </a:xfrm>
          <a:prstGeom prst="rect">
            <a:avLst/>
          </a:prstGeom>
          <a:solidFill>
            <a:srgbClr val="006CA9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>
                <a:solidFill>
                  <a:sysClr val="window" lastClr="FFFFFF"/>
                </a:solidFill>
                <a:latin typeface="Calibri"/>
              </a:rPr>
              <a:t>0</a:t>
            </a:r>
            <a:endParaRPr lang="de-DE" sz="800" kern="0" dirty="0" smtClean="0">
              <a:solidFill>
                <a:sysClr val="window" lastClr="FFFFFF"/>
              </a:solidFill>
              <a:latin typeface="Calibri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108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169</a:t>
            </a:r>
          </a:p>
        </p:txBody>
      </p:sp>
      <p:sp>
        <p:nvSpPr>
          <p:cNvPr id="45" name="Rechteck 44"/>
          <p:cNvSpPr/>
          <p:nvPr/>
        </p:nvSpPr>
        <p:spPr>
          <a:xfrm>
            <a:off x="-405745" y="2901137"/>
            <a:ext cx="397277" cy="347617"/>
          </a:xfrm>
          <a:prstGeom prst="rect">
            <a:avLst/>
          </a:prstGeom>
          <a:solidFill>
            <a:srgbClr val="29761C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41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118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ysClr val="window" lastClr="FFFFFF"/>
                </a:solidFill>
                <a:latin typeface="Calibri"/>
              </a:rPr>
              <a:t>28</a:t>
            </a:r>
          </a:p>
        </p:txBody>
      </p:sp>
      <p:sp>
        <p:nvSpPr>
          <p:cNvPr id="46" name="Rechteck 45"/>
          <p:cNvSpPr/>
          <p:nvPr/>
        </p:nvSpPr>
        <p:spPr>
          <a:xfrm>
            <a:off x="-405761" y="5437722"/>
            <a:ext cx="397277" cy="347617"/>
          </a:xfrm>
          <a:prstGeom prst="rect">
            <a:avLst/>
          </a:prstGeom>
          <a:solidFill>
            <a:schemeClr val="bg2">
              <a:lumMod val="85000"/>
            </a:scheme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800" kern="0" dirty="0" smtClean="0">
                <a:solidFill>
                  <a:srgbClr val="141313"/>
                </a:solidFill>
                <a:latin typeface="Calibri"/>
              </a:rPr>
              <a:t>217</a:t>
            </a:r>
          </a:p>
        </p:txBody>
      </p:sp>
    </p:spTree>
    <p:extLst>
      <p:ext uri="{BB962C8B-B14F-4D97-AF65-F5344CB8AC3E}">
        <p14:creationId xmlns:p14="http://schemas.microsoft.com/office/powerpoint/2010/main" val="187691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Design">
  <a:themeElements>
    <a:clrScheme name="puls Marktforschung 2012">
      <a:dk1>
        <a:srgbClr val="141313"/>
      </a:dk1>
      <a:lt1>
        <a:srgbClr val="FFFFFE"/>
      </a:lt1>
      <a:dk2>
        <a:srgbClr val="004C8F"/>
      </a:dk2>
      <a:lt2>
        <a:srgbClr val="FFFFFF"/>
      </a:lt2>
      <a:accent1>
        <a:srgbClr val="0061A0"/>
      </a:accent1>
      <a:accent2>
        <a:srgbClr val="00243F"/>
      </a:accent2>
      <a:accent3>
        <a:srgbClr val="5B3C13"/>
      </a:accent3>
      <a:accent4>
        <a:srgbClr val="996119"/>
      </a:accent4>
      <a:accent5>
        <a:srgbClr val="BF781E"/>
      </a:accent5>
      <a:accent6>
        <a:srgbClr val="E78E23"/>
      </a:accent6>
      <a:hlink>
        <a:srgbClr val="006CA9"/>
      </a:hlink>
      <a:folHlink>
        <a:srgbClr val="006CA9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-Design">
  <a:themeElements>
    <a:clrScheme name="puls Marktforschung 2012">
      <a:dk1>
        <a:srgbClr val="141313"/>
      </a:dk1>
      <a:lt1>
        <a:srgbClr val="FFFFFE"/>
      </a:lt1>
      <a:dk2>
        <a:srgbClr val="004C8F"/>
      </a:dk2>
      <a:lt2>
        <a:srgbClr val="FFFFFF"/>
      </a:lt2>
      <a:accent1>
        <a:srgbClr val="0061A0"/>
      </a:accent1>
      <a:accent2>
        <a:srgbClr val="00243F"/>
      </a:accent2>
      <a:accent3>
        <a:srgbClr val="5B3C13"/>
      </a:accent3>
      <a:accent4>
        <a:srgbClr val="996119"/>
      </a:accent4>
      <a:accent5>
        <a:srgbClr val="BF781E"/>
      </a:accent5>
      <a:accent6>
        <a:srgbClr val="E78E23"/>
      </a:accent6>
      <a:hlink>
        <a:srgbClr val="006CA9"/>
      </a:hlink>
      <a:folHlink>
        <a:srgbClr val="006CA9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7_Office-Design">
  <a:themeElements>
    <a:clrScheme name="Benutzerdefiniert 1">
      <a:dk1>
        <a:srgbClr val="141313"/>
      </a:dk1>
      <a:lt1>
        <a:srgbClr val="FFFFFE"/>
      </a:lt1>
      <a:dk2>
        <a:srgbClr val="004C8F"/>
      </a:dk2>
      <a:lt2>
        <a:srgbClr val="FFFFFF"/>
      </a:lt2>
      <a:accent1>
        <a:srgbClr val="0061A0"/>
      </a:accent1>
      <a:accent2>
        <a:srgbClr val="00243F"/>
      </a:accent2>
      <a:accent3>
        <a:srgbClr val="5B3C13"/>
      </a:accent3>
      <a:accent4>
        <a:srgbClr val="996119"/>
      </a:accent4>
      <a:accent5>
        <a:srgbClr val="BF781E"/>
      </a:accent5>
      <a:accent6>
        <a:srgbClr val="E78E23"/>
      </a:accent6>
      <a:hlink>
        <a:srgbClr val="006CA9"/>
      </a:hlink>
      <a:folHlink>
        <a:srgbClr val="006CA9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4_Office-Design">
  <a:themeElements>
    <a:clrScheme name="puls Marktforschung 2012">
      <a:dk1>
        <a:srgbClr val="141313"/>
      </a:dk1>
      <a:lt1>
        <a:srgbClr val="FFFFFE"/>
      </a:lt1>
      <a:dk2>
        <a:srgbClr val="004C8F"/>
      </a:dk2>
      <a:lt2>
        <a:srgbClr val="FFFFFF"/>
      </a:lt2>
      <a:accent1>
        <a:srgbClr val="0061A0"/>
      </a:accent1>
      <a:accent2>
        <a:srgbClr val="00243F"/>
      </a:accent2>
      <a:accent3>
        <a:srgbClr val="5B3C13"/>
      </a:accent3>
      <a:accent4>
        <a:srgbClr val="996119"/>
      </a:accent4>
      <a:accent5>
        <a:srgbClr val="BF781E"/>
      </a:accent5>
      <a:accent6>
        <a:srgbClr val="E78E23"/>
      </a:accent6>
      <a:hlink>
        <a:srgbClr val="006CA9"/>
      </a:hlink>
      <a:folHlink>
        <a:srgbClr val="006CA9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>
            <a:solidFill>
              <a:srgbClr val="004992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rtlCol="0">
        <a:spAutoFit/>
      </a:bodyPr>
      <a:lstStyle>
        <a:defPPr>
          <a:defRPr sz="1400" dirty="0"/>
        </a:defPPr>
      </a:lstStyle>
    </a:tx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puls Marktforschung 2012">
    <a:dk1>
      <a:srgbClr val="141313"/>
    </a:dk1>
    <a:lt1>
      <a:srgbClr val="FFFFFE"/>
    </a:lt1>
    <a:dk2>
      <a:srgbClr val="004C8F"/>
    </a:dk2>
    <a:lt2>
      <a:srgbClr val="FFFFFF"/>
    </a:lt2>
    <a:accent1>
      <a:srgbClr val="0061A0"/>
    </a:accent1>
    <a:accent2>
      <a:srgbClr val="00243F"/>
    </a:accent2>
    <a:accent3>
      <a:srgbClr val="5B3C13"/>
    </a:accent3>
    <a:accent4>
      <a:srgbClr val="996119"/>
    </a:accent4>
    <a:accent5>
      <a:srgbClr val="BF781E"/>
    </a:accent5>
    <a:accent6>
      <a:srgbClr val="E78E23"/>
    </a:accent6>
    <a:hlink>
      <a:srgbClr val="006CA9"/>
    </a:hlink>
    <a:folHlink>
      <a:srgbClr val="006CA9"/>
    </a:folHlink>
  </a:clrScheme>
  <a:fontScheme name="Office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puls Marktforschung 2012">
    <a:dk1>
      <a:srgbClr val="141313"/>
    </a:dk1>
    <a:lt1>
      <a:srgbClr val="FFFFFE"/>
    </a:lt1>
    <a:dk2>
      <a:srgbClr val="004C8F"/>
    </a:dk2>
    <a:lt2>
      <a:srgbClr val="FFFFFF"/>
    </a:lt2>
    <a:accent1>
      <a:srgbClr val="0061A0"/>
    </a:accent1>
    <a:accent2>
      <a:srgbClr val="00243F"/>
    </a:accent2>
    <a:accent3>
      <a:srgbClr val="5B3C13"/>
    </a:accent3>
    <a:accent4>
      <a:srgbClr val="996119"/>
    </a:accent4>
    <a:accent5>
      <a:srgbClr val="BF781E"/>
    </a:accent5>
    <a:accent6>
      <a:srgbClr val="E78E23"/>
    </a:accent6>
    <a:hlink>
      <a:srgbClr val="006CA9"/>
    </a:hlink>
    <a:folHlink>
      <a:srgbClr val="006CA9"/>
    </a:folHlink>
  </a:clrScheme>
  <a:fontScheme name="Office Klassisch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411</Words>
  <Application>Microsoft Office PowerPoint</Application>
  <PresentationFormat>A4 (210 x 297 mm)</PresentationFormat>
  <Paragraphs>158</Paragraphs>
  <Slides>9</Slides>
  <Notes>3</Notes>
  <HiddenSlides>0</HiddenSlides>
  <MMClips>0</MMClips>
  <ScaleCrop>false</ScaleCrop>
  <HeadingPairs>
    <vt:vector size="4" baseType="variant">
      <vt:variant>
        <vt:lpstr>Thema</vt:lpstr>
      </vt:variant>
      <vt:variant>
        <vt:i4>4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1_Office-Design</vt:lpstr>
      <vt:lpstr>2_Office-Design</vt:lpstr>
      <vt:lpstr>7_Office-Design</vt:lpstr>
      <vt:lpstr>4_Office-Design</vt:lpstr>
      <vt:lpstr>Junge Autokäufer wollen flexible Finanzierungs- und Leasingangebote</vt:lpstr>
      <vt:lpstr>Studiendesign</vt:lpstr>
      <vt:lpstr>Vor allem Jüngere wünschen sich flexible Laufzeiten der Verträge</vt:lpstr>
      <vt:lpstr>Ein Sonderkündigungsrecht ist  vor allem Jüngeren und Frauen wichtig</vt:lpstr>
      <vt:lpstr>puls über puls</vt:lpstr>
      <vt:lpstr>Ausgewählte Referenzen </vt:lpstr>
      <vt:lpstr>Laufende Projekte von puls in der Automobilbranche</vt:lpstr>
      <vt:lpstr>Typische Individualprojekte von puls in der Automobilbranche</vt:lpstr>
      <vt:lpstr>PowerPoint-presentatie</vt:lpstr>
    </vt:vector>
  </TitlesOfParts>
  <Company>PULS GmbH PULS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puls Marktforschung GmbH</dc:creator>
  <cp:lastModifiedBy>Molenaar, Maarten</cp:lastModifiedBy>
  <cp:revision>11108</cp:revision>
  <cp:lastPrinted>2014-04-02T14:29:33Z</cp:lastPrinted>
  <dcterms:created xsi:type="dcterms:W3CDTF">2001-02-15T17:07:39Z</dcterms:created>
  <dcterms:modified xsi:type="dcterms:W3CDTF">2014-06-06T10:28:01Z</dcterms:modified>
</cp:coreProperties>
</file>